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handoutMasterIdLst>
    <p:handoutMasterId r:id="rId32"/>
  </p:handoutMasterIdLst>
  <p:sldIdLst>
    <p:sldId id="256" r:id="rId5"/>
    <p:sldId id="257" r:id="rId6"/>
    <p:sldId id="258" r:id="rId7"/>
    <p:sldId id="259" r:id="rId8"/>
    <p:sldId id="303" r:id="rId9"/>
    <p:sldId id="327" r:id="rId10"/>
    <p:sldId id="304" r:id="rId11"/>
    <p:sldId id="328" r:id="rId12"/>
    <p:sldId id="329" r:id="rId13"/>
    <p:sldId id="330" r:id="rId14"/>
    <p:sldId id="342" r:id="rId15"/>
    <p:sldId id="331" r:id="rId16"/>
    <p:sldId id="332" r:id="rId17"/>
    <p:sldId id="333" r:id="rId18"/>
    <p:sldId id="339" r:id="rId19"/>
    <p:sldId id="334" r:id="rId20"/>
    <p:sldId id="335" r:id="rId21"/>
    <p:sldId id="340" r:id="rId22"/>
    <p:sldId id="337" r:id="rId23"/>
    <p:sldId id="336" r:id="rId24"/>
    <p:sldId id="341" r:id="rId25"/>
    <p:sldId id="325" r:id="rId26"/>
    <p:sldId id="343" r:id="rId27"/>
    <p:sldId id="344" r:id="rId28"/>
    <p:sldId id="272" r:id="rId29"/>
    <p:sldId id="282" r:id="rId30"/>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C0DA4-CBEC-089B-48A7-08CF67E4007E}" v="2" dt="2025-11-03T12:49:33.887"/>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showGuides="1">
      <p:cViewPr varScale="1">
        <p:scale>
          <a:sx n="79" d="100"/>
          <a:sy n="79" d="100"/>
        </p:scale>
        <p:origin x="77" y="7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stantin Cilibiu" userId="S::constantin.cilibiu@campus.utcluj.ro::f24fe8f6-3d43-4b88-a891-725e848da1c4" providerId="AD" clId="Web-{999C0DA4-CBEC-089B-48A7-08CF67E4007E}"/>
    <pc:docChg chg="modSld">
      <pc:chgData name="Constantin Cilibiu" userId="S::constantin.cilibiu@campus.utcluj.ro::f24fe8f6-3d43-4b88-a891-725e848da1c4" providerId="AD" clId="Web-{999C0DA4-CBEC-089B-48A7-08CF67E4007E}" dt="2025-11-03T12:49:33.871" v="0" actId="20577"/>
      <pc:docMkLst>
        <pc:docMk/>
      </pc:docMkLst>
      <pc:sldChg chg="modSp">
        <pc:chgData name="Constantin Cilibiu" userId="S::constantin.cilibiu@campus.utcluj.ro::f24fe8f6-3d43-4b88-a891-725e848da1c4" providerId="AD" clId="Web-{999C0DA4-CBEC-089B-48A7-08CF67E4007E}" dt="2025-11-03T12:49:33.871" v="0" actId="20577"/>
        <pc:sldMkLst>
          <pc:docMk/>
          <pc:sldMk cId="1359088410" sldId="344"/>
        </pc:sldMkLst>
        <pc:spChg chg="mod">
          <ac:chgData name="Constantin Cilibiu" userId="S::constantin.cilibiu@campus.utcluj.ro::f24fe8f6-3d43-4b88-a891-725e848da1c4" providerId="AD" clId="Web-{999C0DA4-CBEC-089B-48A7-08CF67E4007E}" dt="2025-11-03T12:49:33.871" v="0" actId="20577"/>
          <ac:spMkLst>
            <pc:docMk/>
            <pc:sldMk cId="1359088410" sldId="344"/>
            <ac:spMk id="7" creationId="{0FABC23D-A77C-0FA3-F9FF-0F849297B62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03.11.2025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03.11.2025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12</a:t>
            </a:fld>
            <a:endParaRPr lang="ro-RO" dirty="0"/>
          </a:p>
        </p:txBody>
      </p:sp>
    </p:spTree>
    <p:extLst>
      <p:ext uri="{BB962C8B-B14F-4D97-AF65-F5344CB8AC3E}">
        <p14:creationId xmlns:p14="http://schemas.microsoft.com/office/powerpoint/2010/main" val="58299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13</a:t>
            </a:fld>
            <a:endParaRPr lang="ro-RO" dirty="0"/>
          </a:p>
        </p:txBody>
      </p:sp>
    </p:spTree>
    <p:extLst>
      <p:ext uri="{BB962C8B-B14F-4D97-AF65-F5344CB8AC3E}">
        <p14:creationId xmlns:p14="http://schemas.microsoft.com/office/powerpoint/2010/main" val="377955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14</a:t>
            </a:fld>
            <a:endParaRPr lang="ro-RO" dirty="0"/>
          </a:p>
        </p:txBody>
      </p:sp>
    </p:spTree>
    <p:extLst>
      <p:ext uri="{BB962C8B-B14F-4D97-AF65-F5344CB8AC3E}">
        <p14:creationId xmlns:p14="http://schemas.microsoft.com/office/powerpoint/2010/main" val="219616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15</a:t>
            </a:fld>
            <a:endParaRPr lang="ro-RO" dirty="0"/>
          </a:p>
        </p:txBody>
      </p:sp>
    </p:spTree>
    <p:extLst>
      <p:ext uri="{BB962C8B-B14F-4D97-AF65-F5344CB8AC3E}">
        <p14:creationId xmlns:p14="http://schemas.microsoft.com/office/powerpoint/2010/main" val="3409811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16</a:t>
            </a:fld>
            <a:endParaRPr lang="ro-RO" dirty="0"/>
          </a:p>
        </p:txBody>
      </p:sp>
    </p:spTree>
    <p:extLst>
      <p:ext uri="{BB962C8B-B14F-4D97-AF65-F5344CB8AC3E}">
        <p14:creationId xmlns:p14="http://schemas.microsoft.com/office/powerpoint/2010/main" val="311525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17</a:t>
            </a:fld>
            <a:endParaRPr lang="ro-RO" dirty="0"/>
          </a:p>
        </p:txBody>
      </p:sp>
    </p:spTree>
    <p:extLst>
      <p:ext uri="{BB962C8B-B14F-4D97-AF65-F5344CB8AC3E}">
        <p14:creationId xmlns:p14="http://schemas.microsoft.com/office/powerpoint/2010/main" val="88494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18</a:t>
            </a:fld>
            <a:endParaRPr lang="ro-RO" dirty="0"/>
          </a:p>
        </p:txBody>
      </p:sp>
    </p:spTree>
    <p:extLst>
      <p:ext uri="{BB962C8B-B14F-4D97-AF65-F5344CB8AC3E}">
        <p14:creationId xmlns:p14="http://schemas.microsoft.com/office/powerpoint/2010/main" val="132323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19</a:t>
            </a:fld>
            <a:endParaRPr lang="ro-RO" dirty="0"/>
          </a:p>
        </p:txBody>
      </p:sp>
    </p:spTree>
    <p:extLst>
      <p:ext uri="{BB962C8B-B14F-4D97-AF65-F5344CB8AC3E}">
        <p14:creationId xmlns:p14="http://schemas.microsoft.com/office/powerpoint/2010/main" val="3712141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20</a:t>
            </a:fld>
            <a:endParaRPr lang="ro-RO" dirty="0"/>
          </a:p>
        </p:txBody>
      </p:sp>
    </p:spTree>
    <p:extLst>
      <p:ext uri="{BB962C8B-B14F-4D97-AF65-F5344CB8AC3E}">
        <p14:creationId xmlns:p14="http://schemas.microsoft.com/office/powerpoint/2010/main" val="2212027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21</a:t>
            </a:fld>
            <a:endParaRPr lang="ro-RO" dirty="0"/>
          </a:p>
        </p:txBody>
      </p:sp>
    </p:spTree>
    <p:extLst>
      <p:ext uri="{BB962C8B-B14F-4D97-AF65-F5344CB8AC3E}">
        <p14:creationId xmlns:p14="http://schemas.microsoft.com/office/powerpoint/2010/main" val="313869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25</a:t>
            </a:fld>
            <a:endParaRPr lang="ro-RO" dirty="0"/>
          </a:p>
        </p:txBody>
      </p:sp>
    </p:spTree>
    <p:extLst>
      <p:ext uri="{BB962C8B-B14F-4D97-AF65-F5344CB8AC3E}">
        <p14:creationId xmlns:p14="http://schemas.microsoft.com/office/powerpoint/2010/main" val="724828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26</a:t>
            </a:fld>
            <a:endParaRPr lang="ro-RO" dirty="0"/>
          </a:p>
        </p:txBody>
      </p:sp>
    </p:spTree>
    <p:extLst>
      <p:ext uri="{BB962C8B-B14F-4D97-AF65-F5344CB8AC3E}">
        <p14:creationId xmlns:p14="http://schemas.microsoft.com/office/powerpoint/2010/main" val="372528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4</a:t>
            </a:fld>
            <a:endParaRPr lang="ro-RO" dirty="0"/>
          </a:p>
        </p:txBody>
      </p:sp>
    </p:spTree>
    <p:extLst>
      <p:ext uri="{BB962C8B-B14F-4D97-AF65-F5344CB8AC3E}">
        <p14:creationId xmlns:p14="http://schemas.microsoft.com/office/powerpoint/2010/main" val="44241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5</a:t>
            </a:fld>
            <a:endParaRPr lang="ro-RO" dirty="0"/>
          </a:p>
        </p:txBody>
      </p:sp>
    </p:spTree>
    <p:extLst>
      <p:ext uri="{BB962C8B-B14F-4D97-AF65-F5344CB8AC3E}">
        <p14:creationId xmlns:p14="http://schemas.microsoft.com/office/powerpoint/2010/main" val="3647293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6</a:t>
            </a:fld>
            <a:endParaRPr lang="ro-RO" dirty="0"/>
          </a:p>
        </p:txBody>
      </p:sp>
    </p:spTree>
    <p:extLst>
      <p:ext uri="{BB962C8B-B14F-4D97-AF65-F5344CB8AC3E}">
        <p14:creationId xmlns:p14="http://schemas.microsoft.com/office/powerpoint/2010/main" val="313867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8</a:t>
            </a:fld>
            <a:endParaRPr lang="ro-RO" dirty="0"/>
          </a:p>
        </p:txBody>
      </p:sp>
    </p:spTree>
    <p:extLst>
      <p:ext uri="{BB962C8B-B14F-4D97-AF65-F5344CB8AC3E}">
        <p14:creationId xmlns:p14="http://schemas.microsoft.com/office/powerpoint/2010/main" val="187802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9</a:t>
            </a:fld>
            <a:endParaRPr lang="ro-RO" dirty="0"/>
          </a:p>
        </p:txBody>
      </p:sp>
    </p:spTree>
    <p:extLst>
      <p:ext uri="{BB962C8B-B14F-4D97-AF65-F5344CB8AC3E}">
        <p14:creationId xmlns:p14="http://schemas.microsoft.com/office/powerpoint/2010/main" val="28605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10</a:t>
            </a:fld>
            <a:endParaRPr lang="ro-RO" dirty="0"/>
          </a:p>
        </p:txBody>
      </p:sp>
    </p:spTree>
    <p:extLst>
      <p:ext uri="{BB962C8B-B14F-4D97-AF65-F5344CB8AC3E}">
        <p14:creationId xmlns:p14="http://schemas.microsoft.com/office/powerpoint/2010/main" val="3927635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AgRYHT6WFV0&amp;t=6s" TargetMode="External"/><Relationship Id="rId2" Type="http://schemas.openxmlformats.org/officeDocument/2006/relationships/slideLayout" Target="../slideLayouts/slideLayout31.xml"/><Relationship Id="rId1" Type="http://schemas.openxmlformats.org/officeDocument/2006/relationships/video" Target="https://www.youtube.com/embed/AgRYHT6WFV0?start=6&amp;feature=oembed" TargetMode="Externa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openxmlformats.org/officeDocument/2006/relationships/hyperlink" Target="https://magazin.asro.ro/Search?page=1&amp;q=tevi%20cupru&amp;ics=&amp;l=&amp;sp=0&amp;sw=0&amp;lc=ro" TargetMode="External"/><Relationship Id="rId13" Type="http://schemas.openxmlformats.org/officeDocument/2006/relationships/hyperlink" Target="https://www.youtube.com/watch?v=AgRYHT6WFV0&amp;t=6s" TargetMode="External"/><Relationship Id="rId3" Type="http://schemas.openxmlformats.org/officeDocument/2006/relationships/hyperlink" Target="http://www.brandportal.uponor.com/" TargetMode="External"/><Relationship Id="rId7" Type="http://schemas.openxmlformats.org/officeDocument/2006/relationships/hyperlink" Target="http://www.kerato.ro/" TargetMode="External"/><Relationship Id="rId12" Type="http://schemas.openxmlformats.org/officeDocument/2006/relationships/hyperlink" Target="http://www.vasion.ro/"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www.issuu.com/" TargetMode="External"/><Relationship Id="rId11" Type="http://schemas.openxmlformats.org/officeDocument/2006/relationships/hyperlink" Target="http://www.tubimax.ro/" TargetMode="External"/><Relationship Id="rId5" Type="http://schemas.openxmlformats.org/officeDocument/2006/relationships/hyperlink" Target="http://www.happho.com/" TargetMode="External"/><Relationship Id="rId10" Type="http://schemas.openxmlformats.org/officeDocument/2006/relationships/hyperlink" Target="http://www.tedandbrosplumbing.com/" TargetMode="External"/><Relationship Id="rId4" Type="http://schemas.openxmlformats.org/officeDocument/2006/relationships/hyperlink" Target="http://www.bricknbolt.com/" TargetMode="External"/><Relationship Id="rId9" Type="http://schemas.openxmlformats.org/officeDocument/2006/relationships/hyperlink" Target="http://www.ro.ifanpiping.com/" TargetMode="External"/><Relationship Id="rId1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tedandbrosplumbing.com/types-of-plumbing-pipes-pros-con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bricknbolt.com/blogs-and-articles/construction-guide/types-of-pipes-used-in-building-construction" TargetMode="External"/><Relationship Id="rId13" Type="http://schemas.openxmlformats.org/officeDocument/2006/relationships/hyperlink" Target="https://ro.ifanpiping.com/pex-pipe/pex-al-pex-pipe/pex-al-pex-pipes.html" TargetMode="External"/><Relationship Id="rId18" Type="http://schemas.openxmlformats.org/officeDocument/2006/relationships/image" Target="../media/image17.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4.png"/><Relationship Id="rId17" Type="http://schemas.openxmlformats.org/officeDocument/2006/relationships/hyperlink" Target="https://kerato.ro/product/teava-ppr-90-verde-beninger/" TargetMode="External"/><Relationship Id="rId2" Type="http://schemas.openxmlformats.org/officeDocument/2006/relationships/notesSlide" Target="../notesSlides/notesSlide4.xml"/><Relationship Id="rId16" Type="http://schemas.openxmlformats.org/officeDocument/2006/relationships/image" Target="../media/image16.jpeg"/><Relationship Id="rId1" Type="http://schemas.openxmlformats.org/officeDocument/2006/relationships/slideLayout" Target="../slideLayouts/slideLayout36.xml"/><Relationship Id="rId6" Type="http://schemas.openxmlformats.org/officeDocument/2006/relationships/image" Target="../media/image12.jpeg"/><Relationship Id="rId11" Type="http://schemas.openxmlformats.org/officeDocument/2006/relationships/hyperlink" Target="https://tubimax.ro/produse/teava-pvc-u-si-fitinguri-canalizare/" TargetMode="External"/><Relationship Id="rId5" Type="http://schemas.openxmlformats.org/officeDocument/2006/relationships/image" Target="../media/image11.png"/><Relationship Id="rId15" Type="http://schemas.openxmlformats.org/officeDocument/2006/relationships/hyperlink" Target="https://brandportal.uponor.com/m/9abe6519d2799bd/original/Uponor-TI-PEX-piping-systems-RO-1119950-v1.pdf" TargetMode="External"/><Relationship Id="rId10" Type="http://schemas.openxmlformats.org/officeDocument/2006/relationships/hyperlink" Target="https://happho.com/types-of-pipes-used-in-construction-and-their-purposes/" TargetMode="External"/><Relationship Id="rId19" Type="http://schemas.openxmlformats.org/officeDocument/2006/relationships/hyperlink" Target="https://vasion.ro/teava-tub-pe-pentru-apa-10329.html" TargetMode="External"/><Relationship Id="rId4" Type="http://schemas.openxmlformats.org/officeDocument/2006/relationships/image" Target="../media/image10.png"/><Relationship Id="rId9" Type="http://schemas.openxmlformats.org/officeDocument/2006/relationships/hyperlink" Target="https://www.shop-einstal.ro/pompe-si-hidrofoare/grupuri-de-pompare-ape-curate/grup-pompare-electronic-cu-alternanta-2-x-mci-10-5t-41689301060.html#group=group&amp;photo=id-1" TargetMode="Externa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lyUxhWZoNCM" TargetMode="External"/><Relationship Id="rId2" Type="http://schemas.openxmlformats.org/officeDocument/2006/relationships/slideLayout" Target="../slideLayouts/slideLayout31.xml"/><Relationship Id="rId1" Type="http://schemas.openxmlformats.org/officeDocument/2006/relationships/video" Target="https://www.youtube.com/embed/lyUxhWZoNCM?feature=oembed" TargetMode="Externa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Impactul ecologic</a:t>
            </a: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10</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4580329" y="187956"/>
            <a:ext cx="7016885"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PROCESUL DE FABRICAȚIE A CONDUCTELOR DIN CUPRU</a:t>
            </a:r>
            <a:r>
              <a:rPr lang="en-US" sz="2400" u="sng" dirty="0">
                <a:latin typeface="Calibri" panose="020F0502020204030204" pitchFamily="34" charset="0"/>
                <a:ea typeface="Calibri" panose="020F0502020204030204" pitchFamily="34" charset="0"/>
                <a:cs typeface="Calibri" panose="020F0502020204030204" pitchFamily="34" charset="0"/>
              </a:rPr>
              <a:t> </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594786" y="980608"/>
            <a:ext cx="6314406" cy="4247317"/>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9. Testarea și controlul calității</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Conductele din cupru trec printr-o serie de teste de control al calității pentru a verifica rezistența la presiune, etanșeitatea și conformitatea cu standardele de industrie (EN).</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Pot fi efectuate teste de presiune, teste de grosime a pereților și teste de rezistență la coroziune pentru a asigura calitatea și durabilitatea conductelor.</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10. Tăierea și ambalarea</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Conductele sunt tăiate la lungimile cerute de piață sau de client, fie în segmente lungi (de câțiva metri), fie în colaci pentru conductele de diametru mai mic.</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După tăiere, conductele sunt ambalate și pregătite pentru transport și distribuție. Ambalajele asigură protecția împotriva deteriorării în timpul transportului și manevrării.</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7361184" y="1811605"/>
            <a:ext cx="4236030" cy="3416320"/>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Pentru a înțelege impactul ecologic al fabricării conductelor de cupru, este important să analizăm trei aspecte cheie: </a:t>
            </a:r>
          </a:p>
          <a:p>
            <a:pPr algn="just"/>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ro-RO" b="1" dirty="0">
                <a:latin typeface="Calibri" panose="020F0502020204030204" pitchFamily="34" charset="0"/>
                <a:ea typeface="Calibri" panose="020F0502020204030204" pitchFamily="34" charset="0"/>
                <a:cs typeface="Calibri" panose="020F0502020204030204" pitchFamily="34" charset="0"/>
              </a:rPr>
              <a:t>amprenta de carbon</a:t>
            </a:r>
          </a:p>
          <a:p>
            <a:pPr marL="285750" indent="-285750" algn="just">
              <a:buFont typeface="Wingdings" panose="05000000000000000000" pitchFamily="2" charset="2"/>
              <a:buChar char="v"/>
            </a:pPr>
            <a:r>
              <a:rPr lang="ro-RO" b="1" dirty="0">
                <a:latin typeface="Calibri" panose="020F0502020204030204" pitchFamily="34" charset="0"/>
                <a:ea typeface="Calibri" panose="020F0502020204030204" pitchFamily="34" charset="0"/>
                <a:cs typeface="Calibri" panose="020F0502020204030204" pitchFamily="34" charset="0"/>
              </a:rPr>
              <a:t>amprenta de apă</a:t>
            </a:r>
          </a:p>
          <a:p>
            <a:pPr marL="285750" indent="-285750" algn="just">
              <a:buFont typeface="Wingdings" panose="05000000000000000000" pitchFamily="2" charset="2"/>
              <a:buChar char="v"/>
            </a:pPr>
            <a:r>
              <a:rPr lang="ro-RO" b="1" dirty="0">
                <a:latin typeface="Calibri" panose="020F0502020204030204" pitchFamily="34" charset="0"/>
                <a:ea typeface="Calibri" panose="020F0502020204030204" pitchFamily="34" charset="0"/>
                <a:cs typeface="Calibri" panose="020F0502020204030204" pitchFamily="34" charset="0"/>
              </a:rPr>
              <a:t>energia înglobată </a:t>
            </a:r>
          </a:p>
          <a:p>
            <a:pPr algn="just"/>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Aceste concepte ne ajută să evaluăm resursele consumate și emisiile generate de la extracția minereului până la produsul finit.</a:t>
            </a: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7" name="CasetăText 6">
            <a:extLst>
              <a:ext uri="{FF2B5EF4-FFF2-40B4-BE49-F238E27FC236}">
                <a16:creationId xmlns:a16="http://schemas.microsoft.com/office/drawing/2014/main" id="{1806FE62-A89B-803E-AD27-81D343BAF85B}"/>
              </a:ext>
            </a:extLst>
          </p:cNvPr>
          <p:cNvSpPr txBox="1"/>
          <p:nvPr/>
        </p:nvSpPr>
        <p:spPr>
          <a:xfrm>
            <a:off x="7361184" y="1378643"/>
            <a:ext cx="2655652" cy="369332"/>
          </a:xfrm>
          <a:prstGeom prst="rect">
            <a:avLst/>
          </a:prstGeom>
          <a:noFill/>
        </p:spPr>
        <p:txBody>
          <a:bodyPr wrap="square">
            <a:spAutoFit/>
          </a:bodyPr>
          <a:lstStyle/>
          <a:p>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11. IMPACTUL ECOLOGIC </a:t>
            </a:r>
            <a:endParaRPr lang="ro-RO" dirty="0">
              <a:solidFill>
                <a:schemeClr val="tx2"/>
              </a:solidFill>
            </a:endParaRPr>
          </a:p>
        </p:txBody>
      </p:sp>
    </p:spTree>
    <p:extLst>
      <p:ext uri="{BB962C8B-B14F-4D97-AF65-F5344CB8AC3E}">
        <p14:creationId xmlns:p14="http://schemas.microsoft.com/office/powerpoint/2010/main" val="99139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29.10.2025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11</a:t>
            </a:fld>
            <a:endParaRPr lang="ro-RO" noProof="0"/>
          </a:p>
        </p:txBody>
      </p:sp>
      <p:sp>
        <p:nvSpPr>
          <p:cNvPr id="6" name="CasetăText 5">
            <a:extLst>
              <a:ext uri="{FF2B5EF4-FFF2-40B4-BE49-F238E27FC236}">
                <a16:creationId xmlns:a16="http://schemas.microsoft.com/office/drawing/2014/main" id="{592F22AF-83D4-5810-844C-1BC971025A07}"/>
              </a:ext>
            </a:extLst>
          </p:cNvPr>
          <p:cNvSpPr txBox="1"/>
          <p:nvPr/>
        </p:nvSpPr>
        <p:spPr>
          <a:xfrm>
            <a:off x="2498016" y="5878720"/>
            <a:ext cx="733365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a:t>
            </a:r>
            <a:r>
              <a:rPr lang="en-US" b="1" dirty="0">
                <a:solidFill>
                  <a:schemeClr val="tx2"/>
                </a:solidFill>
                <a:ea typeface="Calibri" panose="020F0502020204030204" pitchFamily="34" charset="0"/>
                <a:cs typeface="Calibri" panose="020F0502020204030204" pitchFamily="34" charset="0"/>
              </a:rPr>
              <a:t>2</a:t>
            </a:r>
            <a:r>
              <a:rPr lang="ro-RO" b="1" dirty="0">
                <a:solidFill>
                  <a:schemeClr val="tx2"/>
                </a:solidFill>
                <a:ea typeface="Calibri" panose="020F0502020204030204" pitchFamily="34" charset="0"/>
                <a:cs typeface="Calibri" panose="020F0502020204030204" pitchFamily="34" charset="0"/>
              </a:rPr>
              <a:t>  Fabricarea conductelor din cupru [</a:t>
            </a:r>
            <a:r>
              <a:rPr lang="ro-RO" b="1" dirty="0">
                <a:solidFill>
                  <a:schemeClr val="tx2"/>
                </a:solidFill>
                <a:ea typeface="Calibri" panose="020F0502020204030204" pitchFamily="34" charset="0"/>
                <a:cs typeface="Calibri" panose="020F0502020204030204" pitchFamily="34" charset="0"/>
                <a:hlinkClick r:id="rId3"/>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sp>
        <p:nvSpPr>
          <p:cNvPr id="7" name="Substituent subsol 2">
            <a:extLst>
              <a:ext uri="{FF2B5EF4-FFF2-40B4-BE49-F238E27FC236}">
                <a16:creationId xmlns:a16="http://schemas.microsoft.com/office/drawing/2014/main" id="{7D476775-C119-DD7B-65F6-22802373ABDC}"/>
              </a:ext>
            </a:extLst>
          </p:cNvPr>
          <p:cNvSpPr txBox="1">
            <a:spLocks/>
          </p:cNvSpPr>
          <p:nvPr/>
        </p:nvSpPr>
        <p:spPr>
          <a:xfrm>
            <a:off x="1133135" y="5878720"/>
            <a:ext cx="2915733" cy="298800"/>
          </a:xfrm>
          <a:prstGeom prst="rect">
            <a:avLst/>
          </a:prstGeom>
        </p:spPr>
        <p:txBody>
          <a:bodyPr vert="horz" lIns="91440" tIns="45720" rIns="91440" bIns="45720" rtlCol="0" anchor="ctr">
            <a:normAutofit/>
          </a:bodyPr>
          <a:lstStyle>
            <a:defPPr rtl="0">
              <a:defRPr lang="ro-ro"/>
            </a:defPPr>
            <a:lvl1pPr marL="0" algn="l" defTabSz="914400" rtl="0" eaLnBrk="1" latinLnBrk="0" hangingPunct="1">
              <a:defRPr sz="1000" kern="1200">
                <a:solidFill>
                  <a:schemeClr val="bg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spcAft>
                <a:spcPts val="600"/>
              </a:spcAft>
            </a:pPr>
            <a:r>
              <a:rPr lang="ro-RO" dirty="0"/>
              <a:t>Procesul de fabricație</a:t>
            </a:r>
          </a:p>
        </p:txBody>
      </p:sp>
      <p:pic>
        <p:nvPicPr>
          <p:cNvPr id="9" name="Media online 8" title="Copper Mining and Manufacturing From the Largest Deposits in the World">
            <a:hlinkClick r:id="" action="ppaction://media"/>
            <a:extLst>
              <a:ext uri="{FF2B5EF4-FFF2-40B4-BE49-F238E27FC236}">
                <a16:creationId xmlns:a16="http://schemas.microsoft.com/office/drawing/2014/main" id="{CAE3CC5E-334E-9DB5-0D23-3A1FD8942513}"/>
              </a:ext>
            </a:extLst>
          </p:cNvPr>
          <p:cNvPicPr>
            <a:picLocks noRot="1" noChangeAspect="1"/>
          </p:cNvPicPr>
          <p:nvPr>
            <a:videoFile r:link="rId1"/>
          </p:nvPr>
        </p:nvPicPr>
        <p:blipFill>
          <a:blip r:embed="rId4"/>
          <a:stretch>
            <a:fillRect/>
          </a:stretch>
        </p:blipFill>
        <p:spPr>
          <a:xfrm>
            <a:off x="1299801" y="392721"/>
            <a:ext cx="9592397" cy="5415467"/>
          </a:xfrm>
          <a:prstGeom prst="rect">
            <a:avLst/>
          </a:prstGeom>
        </p:spPr>
      </p:pic>
    </p:spTree>
    <p:extLst>
      <p:ext uri="{BB962C8B-B14F-4D97-AF65-F5344CB8AC3E}">
        <p14:creationId xmlns:p14="http://schemas.microsoft.com/office/powerpoint/2010/main" val="16003415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Impactul ecologic</a:t>
            </a: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12</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971525" y="1421409"/>
            <a:ext cx="3382275" cy="539892"/>
          </a:xfrm>
        </p:spPr>
        <p:txBody>
          <a:bodyPr rtlCol="0">
            <a:normAutofit/>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AMPRENTA DE CARBON</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509912" y="863876"/>
            <a:ext cx="6314406" cy="4524315"/>
          </a:xfrm>
          <a:prstGeom prst="rect">
            <a:avLst/>
          </a:prstGeom>
          <a:noFill/>
        </p:spPr>
        <p:txBody>
          <a:bodyPr wrap="square">
            <a:spAutoFit/>
          </a:bodyPr>
          <a:lstStyle/>
          <a:p>
            <a:pPr algn="just"/>
            <a:r>
              <a:rPr lang="ro-RO" b="1" dirty="0">
                <a:latin typeface="Calibri" panose="020F0502020204030204" pitchFamily="34" charset="0"/>
                <a:ea typeface="Calibri" panose="020F0502020204030204" pitchFamily="34" charset="0"/>
                <a:cs typeface="Calibri" panose="020F0502020204030204" pitchFamily="34" charset="0"/>
              </a:rPr>
              <a:t>Amprenta de carbon (emisiile de CO₂)</a:t>
            </a:r>
          </a:p>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Amprenta de carbon reprezintă cantitatea totală de emisii de gaze cu efect de seră (în principal dioxid de carbon) generate de procesele implicate în producția conductelor de cupru.</a:t>
            </a:r>
          </a:p>
          <a:p>
            <a:pPr algn="just"/>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Extracția și rafinarea cuprului sunt cele mai intensive din punct de vedere energetic și generează cele mai multe emisii de CO₂. Minereurile trebuie extrase, transportate și apoi rafinate pentru a obține cupru pur. Aceste operațiuni implică utilizarea masivă a energiei (electricitate și combustibili fosili).</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Turnarea și laminarea necesită temperaturi foarte ridicate, ceea ce presupune consum de energie pentru topirea cuprului, dar și în procesul de extrudare și trefilare. Dacă energia provine din surse tradiționale (cărbune, petrol, gaz), emisiile de CO₂ sunt semnificative</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7186085" y="2185401"/>
            <a:ext cx="4652476" cy="3693319"/>
          </a:xfrm>
          <a:prstGeom prst="rect">
            <a:avLst/>
          </a:prstGeom>
          <a:noFill/>
        </p:spPr>
        <p:txBody>
          <a:bodyPr wrap="square">
            <a:spAutoFit/>
          </a:bodyPr>
          <a:lstStyle/>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Reciclarea cuprului, care este frecvent utilizată în industrie, poate reduce semnificativ amprenta de carbon, deoarece cuprul reciclat necesită mult mai puțină energie pentru a fi refolosit, comparativ cu producerea de cupru nou.</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În medie, producția de cupru nou generează între </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2,5 și 3 tone de CO₂ per tonă de cupru</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produs</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Aceasta poate varia în funcție de metodele folosite și de sursa de energie (sursele de energie regenerabilă reduc amprenta de carbon).</a:t>
            </a: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Imagine 9">
            <a:extLst>
              <a:ext uri="{FF2B5EF4-FFF2-40B4-BE49-F238E27FC236}">
                <a16:creationId xmlns:a16="http://schemas.microsoft.com/office/drawing/2014/main" id="{07FC3BAC-9CB7-6E07-032A-4161F7F333CA}"/>
              </a:ext>
            </a:extLst>
          </p:cNvPr>
          <p:cNvPicPr>
            <a:picLocks noChangeAspect="1"/>
          </p:cNvPicPr>
          <p:nvPr/>
        </p:nvPicPr>
        <p:blipFill>
          <a:blip r:embed="rId4"/>
          <a:stretch>
            <a:fillRect/>
          </a:stretch>
        </p:blipFill>
        <p:spPr>
          <a:xfrm>
            <a:off x="10561618" y="241385"/>
            <a:ext cx="1276943" cy="9559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4378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Impactul ecologic</a:t>
            </a: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13</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937770" y="1929522"/>
            <a:ext cx="2859455" cy="539892"/>
          </a:xfrm>
        </p:spPr>
        <p:txBody>
          <a:bodyPr rtlCol="0">
            <a:normAutofit/>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AMPRENTA DE APĂ</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529367" y="591502"/>
            <a:ext cx="6314406" cy="5078313"/>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Amprenta de apă măsoară volumul de apă utilizat pe parcursul procesului de producție.</a:t>
            </a:r>
          </a:p>
          <a:p>
            <a:pPr algn="just"/>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Extracția minereului </a:t>
            </a:r>
            <a:r>
              <a:rPr lang="ro-RO" dirty="0">
                <a:latin typeface="Calibri" panose="020F0502020204030204" pitchFamily="34" charset="0"/>
                <a:ea typeface="Calibri" panose="020F0502020204030204" pitchFamily="34" charset="0"/>
                <a:cs typeface="Calibri" panose="020F0502020204030204" pitchFamily="34" charset="0"/>
              </a:rPr>
              <a:t>de cupru este foarte consumatoare de apă, fiind necesară pentru spălarea și separarea minereului. Procesele de flotare, folosite pentru concentrarea minereului de cupru, necesită cantități mari de apă, precum și pentru controlul prafului în mine.</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Rafinarea cuprului</a:t>
            </a:r>
            <a:r>
              <a:rPr lang="ro-RO" dirty="0">
                <a:latin typeface="Calibri" panose="020F0502020204030204" pitchFamily="34" charset="0"/>
                <a:ea typeface="Calibri" panose="020F0502020204030204" pitchFamily="34" charset="0"/>
                <a:cs typeface="Calibri" panose="020F0502020204030204" pitchFamily="34" charset="0"/>
              </a:rPr>
              <a:t> implică utilizarea apei pentru răcirea cuptoarelor, precum și în procesele electrochimice (</a:t>
            </a:r>
            <a:r>
              <a:rPr lang="ro-RO" dirty="0" err="1">
                <a:latin typeface="Calibri" panose="020F0502020204030204" pitchFamily="34" charset="0"/>
                <a:ea typeface="Calibri" panose="020F0502020204030204" pitchFamily="34" charset="0"/>
                <a:cs typeface="Calibri" panose="020F0502020204030204" pitchFamily="34" charset="0"/>
              </a:rPr>
              <a:t>electro</a:t>
            </a:r>
            <a:r>
              <a:rPr lang="ro-RO" dirty="0">
                <a:latin typeface="Calibri" panose="020F0502020204030204" pitchFamily="34" charset="0"/>
                <a:ea typeface="Calibri" panose="020F0502020204030204" pitchFamily="34" charset="0"/>
                <a:cs typeface="Calibri" panose="020F0502020204030204" pitchFamily="34" charset="0"/>
              </a:rPr>
              <a:t>-rafinare). În cazul unor rafinării, apa folosită este reciclată, reducând astfel consumul total.</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Procesarea ulterioară</a:t>
            </a:r>
            <a:r>
              <a:rPr lang="ro-RO" dirty="0">
                <a:latin typeface="Calibri" panose="020F0502020204030204" pitchFamily="34" charset="0"/>
                <a:ea typeface="Calibri" panose="020F0502020204030204" pitchFamily="34" charset="0"/>
                <a:cs typeface="Calibri" panose="020F0502020204030204" pitchFamily="34" charset="0"/>
              </a:rPr>
              <a:t> (laminarea, extrudarea, trefilarea) necesită apă pentru răcirea echipamentelor și conductelor de cupru în timpul formării și prelucrării lor la temperaturi ridicate.</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7143308" y="2622318"/>
            <a:ext cx="4652476" cy="2031325"/>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Estimările privind amprenta de apă variază, dar </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pentru producerea unei tone de cupru, se consumă între 150 și 450 de metri cubi de apă</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Acest număr variază în funcție de eficiența utilizării apei și de tipul de proces folosit. Reutilizarea apei în fabrici poate reduce semnificativ amprenta de apă.</a:t>
            </a: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Imagine 6">
            <a:extLst>
              <a:ext uri="{FF2B5EF4-FFF2-40B4-BE49-F238E27FC236}">
                <a16:creationId xmlns:a16="http://schemas.microsoft.com/office/drawing/2014/main" id="{CF07C313-BEBA-909C-8095-680A8A6BD30F}"/>
              </a:ext>
            </a:extLst>
          </p:cNvPr>
          <p:cNvPicPr>
            <a:picLocks noChangeAspect="1"/>
          </p:cNvPicPr>
          <p:nvPr/>
        </p:nvPicPr>
        <p:blipFill>
          <a:blip r:embed="rId4"/>
          <a:stretch>
            <a:fillRect/>
          </a:stretch>
        </p:blipFill>
        <p:spPr>
          <a:xfrm>
            <a:off x="10797225" y="309411"/>
            <a:ext cx="1041336" cy="1399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13589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Impactul ecologic</a:t>
            </a: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14</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8080662" y="1623708"/>
            <a:ext cx="3096785" cy="539892"/>
          </a:xfrm>
        </p:spPr>
        <p:txBody>
          <a:bodyPr rtlCol="0">
            <a:normAutofit/>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ENERGIA ÎNGLOBATĂ</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558550" y="1116795"/>
            <a:ext cx="6314406" cy="3970318"/>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Energia înglobată reprezintă cantitatea totală de energie consumată pentru a produce un anumit material sau produs finit.</a:t>
            </a:r>
          </a:p>
          <a:p>
            <a:pPr algn="just"/>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Energia înglobată în cupru este direct influențată de metodele de extracție și rafinare. Producerea cuprului nou (din minereu) este mult mai energofagă decât reciclarea cuprului. În medie, pentru producerea unei tone de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 nou</a:t>
            </a:r>
            <a:r>
              <a:rPr lang="ro-RO" dirty="0">
                <a:latin typeface="Calibri" panose="020F0502020204030204" pitchFamily="34" charset="0"/>
                <a:ea typeface="Calibri" panose="020F0502020204030204" pitchFamily="34" charset="0"/>
                <a:cs typeface="Calibri" panose="020F0502020204030204" pitchFamily="34" charset="0"/>
              </a:rPr>
              <a:t>, se consumă între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20 și 30 GJ</a:t>
            </a:r>
            <a:r>
              <a:rPr lang="ro-RO" dirty="0">
                <a:latin typeface="Calibri" panose="020F0502020204030204" pitchFamily="34" charset="0"/>
                <a:ea typeface="Calibri" panose="020F0502020204030204" pitchFamily="34" charset="0"/>
                <a:cs typeface="Calibri" panose="020F0502020204030204" pitchFamily="34" charset="0"/>
              </a:rPr>
              <a:t> (</a:t>
            </a:r>
            <a:r>
              <a:rPr lang="ro-RO" dirty="0" err="1">
                <a:latin typeface="Calibri" panose="020F0502020204030204" pitchFamily="34" charset="0"/>
                <a:ea typeface="Calibri" panose="020F0502020204030204" pitchFamily="34" charset="0"/>
                <a:cs typeface="Calibri" panose="020F0502020204030204" pitchFamily="34" charset="0"/>
              </a:rPr>
              <a:t>GigaJouli</a:t>
            </a:r>
            <a:r>
              <a:rPr lang="ro-RO" dirty="0">
                <a:latin typeface="Calibri" panose="020F0502020204030204" pitchFamily="34" charset="0"/>
                <a:ea typeface="Calibri" panose="020F0502020204030204" pitchFamily="34" charset="0"/>
                <a:cs typeface="Calibri" panose="020F0502020204030204" pitchFamily="34" charset="0"/>
              </a:rPr>
              <a:t>) de energie.</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În cazul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cuprului reciclat</a:t>
            </a:r>
            <a:r>
              <a:rPr lang="ro-RO" dirty="0">
                <a:latin typeface="Calibri" panose="020F0502020204030204" pitchFamily="34" charset="0"/>
                <a:ea typeface="Calibri" panose="020F0502020204030204" pitchFamily="34" charset="0"/>
                <a:cs typeface="Calibri" panose="020F0502020204030204" pitchFamily="34" charset="0"/>
              </a:rPr>
              <a:t>, energia înglobată scade semnificativ, la aproximativ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2,5 – 4 GJ/tonă</a:t>
            </a:r>
            <a:r>
              <a:rPr lang="ro-RO" dirty="0">
                <a:latin typeface="Calibri" panose="020F0502020204030204" pitchFamily="34" charset="0"/>
                <a:ea typeface="Calibri" panose="020F0502020204030204" pitchFamily="34" charset="0"/>
                <a:cs typeface="Calibri" panose="020F0502020204030204" pitchFamily="34" charset="0"/>
              </a:rPr>
              <a:t>, deoarece procesul de reciclare este mult mai eficient din punct de vedere energetic comparativ cu extracția din minereu. Aproximativ 40-50% din cuprul utilizat la nivel mondial provine din reciclare.</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7205093" y="2313000"/>
            <a:ext cx="4652476" cy="3416320"/>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Energia este consumată în toate etapele procesului:</a:t>
            </a:r>
          </a:p>
          <a:p>
            <a:pPr algn="just"/>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Topirea și turnarea necesită mari cantități de energie termică.</a:t>
            </a:r>
          </a:p>
          <a:p>
            <a:pPr marL="285750" indent="-285750" algn="just">
              <a:buFont typeface="Arial" panose="020B0604020202020204" pitchFamily="34" charset="0"/>
              <a:buChar char="•"/>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Laminarea și extrudarea implică procese mecanice care necesită electricitate.</a:t>
            </a:r>
          </a:p>
          <a:p>
            <a:pPr marL="285750" indent="-285750" algn="just">
              <a:buFont typeface="Arial" panose="020B0604020202020204" pitchFamily="34" charset="0"/>
              <a:buChar char="•"/>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Transportul materialelor între diferite etape poate adăuga, de asemenea, la energia totală înglobată.</a:t>
            </a:r>
          </a:p>
        </p:txBody>
      </p:sp>
      <p:pic>
        <p:nvPicPr>
          <p:cNvPr id="8" name="Imagine 7">
            <a:extLst>
              <a:ext uri="{FF2B5EF4-FFF2-40B4-BE49-F238E27FC236}">
                <a16:creationId xmlns:a16="http://schemas.microsoft.com/office/drawing/2014/main" id="{63325753-F823-75A1-1247-84769CDB4C1C}"/>
              </a:ext>
            </a:extLst>
          </p:cNvPr>
          <p:cNvPicPr>
            <a:picLocks noChangeAspect="1"/>
          </p:cNvPicPr>
          <p:nvPr/>
        </p:nvPicPr>
        <p:blipFill>
          <a:blip r:embed="rId4"/>
          <a:stretch>
            <a:fillRect/>
          </a:stretch>
        </p:blipFill>
        <p:spPr>
          <a:xfrm>
            <a:off x="10817157" y="324241"/>
            <a:ext cx="1040412" cy="10773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40263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Standardizare</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15</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4318268" y="144618"/>
            <a:ext cx="4116421" cy="539892"/>
          </a:xfrm>
        </p:spPr>
        <p:txBody>
          <a:bodyPr rtlCol="0">
            <a:normAutofit/>
          </a:bodyPr>
          <a:lstStyle/>
          <a:p>
            <a:pPr rtl="0"/>
            <a:r>
              <a:rPr lang="en-US" sz="2400" u="sng" dirty="0">
                <a:latin typeface="Calibri" panose="020F0502020204030204" pitchFamily="34" charset="0"/>
                <a:ea typeface="Calibri" panose="020F0502020204030204" pitchFamily="34" charset="0"/>
                <a:cs typeface="Calibri" panose="020F0502020204030204" pitchFamily="34" charset="0"/>
              </a:rPr>
              <a:t>SISTEMUL DE STANDARDIZARE</a:t>
            </a:r>
            <a:endParaRPr lang="ro-RO" sz="2400" u="sng" dirty="0">
              <a:solidFill>
                <a:schemeClr val="tx1"/>
              </a:solidFill>
            </a:endParaRPr>
          </a:p>
        </p:txBody>
      </p:sp>
      <p:sp>
        <p:nvSpPr>
          <p:cNvPr id="8" name="CasetăText 7">
            <a:extLst>
              <a:ext uri="{FF2B5EF4-FFF2-40B4-BE49-F238E27FC236}">
                <a16:creationId xmlns:a16="http://schemas.microsoft.com/office/drawing/2014/main" id="{05E06070-E7A1-1EFE-99E0-6472066D7A7E}"/>
              </a:ext>
            </a:extLst>
          </p:cNvPr>
          <p:cNvSpPr txBox="1"/>
          <p:nvPr/>
        </p:nvSpPr>
        <p:spPr>
          <a:xfrm>
            <a:off x="277237" y="626092"/>
            <a:ext cx="6099242" cy="3231654"/>
          </a:xfrm>
          <a:prstGeom prst="rect">
            <a:avLst/>
          </a:prstGeom>
          <a:noFill/>
        </p:spPr>
        <p:txBody>
          <a:bodyPr wrap="square">
            <a:spAutoFit/>
          </a:bodyPr>
          <a:lstStyle/>
          <a:p>
            <a:r>
              <a:rPr lang="ro-RO" sz="1700" b="1" dirty="0">
                <a:solidFill>
                  <a:schemeClr val="bg2"/>
                </a:solidFill>
                <a:latin typeface="Calibri" panose="020F0502020204030204" pitchFamily="34" charset="0"/>
                <a:ea typeface="Calibri" panose="020F0502020204030204" pitchFamily="34" charset="0"/>
                <a:cs typeface="Calibri" panose="020F0502020204030204" pitchFamily="34" charset="0"/>
              </a:rPr>
              <a:t>EN (Standard European)</a:t>
            </a:r>
            <a:endParaRPr lang="en-US" sz="17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just"/>
            <a:r>
              <a:rPr lang="ro-RO" sz="1700" dirty="0">
                <a:latin typeface="Calibri" panose="020F0502020204030204" pitchFamily="34" charset="0"/>
                <a:ea typeface="Calibri" panose="020F0502020204030204" pitchFamily="34" charset="0"/>
                <a:cs typeface="Calibri" panose="020F0502020204030204" pitchFamily="34" charset="0"/>
              </a:rPr>
              <a:t>Definiție: EN reprezintă „European </a:t>
            </a:r>
            <a:r>
              <a:rPr lang="ro-RO" sz="1700" dirty="0" err="1">
                <a:latin typeface="Calibri" panose="020F0502020204030204" pitchFamily="34" charset="0"/>
                <a:ea typeface="Calibri" panose="020F0502020204030204" pitchFamily="34" charset="0"/>
                <a:cs typeface="Calibri" panose="020F0502020204030204" pitchFamily="34" charset="0"/>
              </a:rPr>
              <a:t>Norm</a:t>
            </a:r>
            <a:r>
              <a:rPr lang="ro-RO" sz="1700" dirty="0">
                <a:latin typeface="Calibri" panose="020F0502020204030204" pitchFamily="34" charset="0"/>
                <a:ea typeface="Calibri" panose="020F0502020204030204" pitchFamily="34" charset="0"/>
                <a:cs typeface="Calibri" panose="020F0502020204030204" pitchFamily="34" charset="0"/>
              </a:rPr>
              <a:t>” sau „Standard European”. Acestea sunt standarde adoptate la nivelul Comitetului European de Standardizare (CEN) și sunt aplicabile în toate țările membre ale Uniunii Europene și în alte țări participante la CEN.</a:t>
            </a:r>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r>
              <a:rPr lang="ro-RO" sz="1700" dirty="0">
                <a:latin typeface="Calibri" panose="020F0502020204030204" pitchFamily="34" charset="0"/>
                <a:ea typeface="Calibri" panose="020F0502020204030204" pitchFamily="34" charset="0"/>
                <a:cs typeface="Calibri" panose="020F0502020204030204" pitchFamily="34" charset="0"/>
              </a:rPr>
              <a:t>Caracteristici:</a:t>
            </a:r>
            <a:endParaRPr lang="en-US" sz="17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sz="1700" dirty="0">
                <a:solidFill>
                  <a:schemeClr val="bg2"/>
                </a:solidFill>
                <a:latin typeface="Calibri" panose="020F0502020204030204" pitchFamily="34" charset="0"/>
                <a:ea typeface="Calibri" panose="020F0502020204030204" pitchFamily="34" charset="0"/>
                <a:cs typeface="Calibri" panose="020F0502020204030204" pitchFamily="34" charset="0"/>
              </a:rPr>
              <a:t>Standardele EN sunt standarde unificate la nivel european</a:t>
            </a:r>
            <a:r>
              <a:rPr lang="ro-RO" sz="1700" dirty="0">
                <a:latin typeface="Calibri" panose="020F0502020204030204" pitchFamily="34" charset="0"/>
                <a:ea typeface="Calibri" panose="020F0502020204030204" pitchFamily="34" charset="0"/>
                <a:cs typeface="Calibri" panose="020F0502020204030204" pitchFamily="34" charset="0"/>
              </a:rPr>
              <a:t>, și asigură conformitatea produselor și serviciilor cu cerințele pieței unice europene.</a:t>
            </a:r>
          </a:p>
          <a:p>
            <a:pPr marL="285750" indent="-285750" algn="just">
              <a:buFont typeface="Arial" panose="020B0604020202020204" pitchFamily="34" charset="0"/>
              <a:buChar char="•"/>
            </a:pPr>
            <a:r>
              <a:rPr lang="ro-RO" sz="1700" dirty="0">
                <a:latin typeface="Calibri" panose="020F0502020204030204" pitchFamily="34" charset="0"/>
                <a:ea typeface="Calibri" panose="020F0502020204030204" pitchFamily="34" charset="0"/>
                <a:cs typeface="Calibri" panose="020F0502020204030204" pitchFamily="34" charset="0"/>
              </a:rPr>
              <a:t>După adoptarea unui standard EN, toate țările membre (inclusiv România) sunt obligate să îl adopte la nivel național, eliminând standardele naționale conflictuale.</a:t>
            </a:r>
          </a:p>
        </p:txBody>
      </p:sp>
      <p:sp>
        <p:nvSpPr>
          <p:cNvPr id="10" name="CasetăText 9">
            <a:extLst>
              <a:ext uri="{FF2B5EF4-FFF2-40B4-BE49-F238E27FC236}">
                <a16:creationId xmlns:a16="http://schemas.microsoft.com/office/drawing/2014/main" id="{699BB726-1302-3663-E677-C50F952257AF}"/>
              </a:ext>
            </a:extLst>
          </p:cNvPr>
          <p:cNvSpPr txBox="1"/>
          <p:nvPr/>
        </p:nvSpPr>
        <p:spPr>
          <a:xfrm>
            <a:off x="6744512" y="813655"/>
            <a:ext cx="5170251" cy="3231654"/>
          </a:xfrm>
          <a:prstGeom prst="rect">
            <a:avLst/>
          </a:prstGeom>
          <a:noFill/>
        </p:spPr>
        <p:txBody>
          <a:bodyPr wrap="square">
            <a:spAutoFit/>
          </a:bodyPr>
          <a:lstStyle/>
          <a:p>
            <a:pPr algn="just"/>
            <a:r>
              <a:rPr lang="ro-RO" sz="1700" b="1" dirty="0">
                <a:solidFill>
                  <a:schemeClr val="bg2"/>
                </a:solidFill>
                <a:latin typeface="Calibri" panose="020F0502020204030204" pitchFamily="34" charset="0"/>
                <a:ea typeface="Calibri" panose="020F0502020204030204" pitchFamily="34" charset="0"/>
                <a:cs typeface="Calibri" panose="020F0502020204030204" pitchFamily="34" charset="0"/>
              </a:rPr>
              <a:t>SR (Standard Român)</a:t>
            </a:r>
          </a:p>
          <a:p>
            <a:pPr algn="just"/>
            <a:r>
              <a:rPr lang="ro-RO" sz="1700" dirty="0">
                <a:solidFill>
                  <a:schemeClr val="tx2"/>
                </a:solidFill>
                <a:latin typeface="Calibri" panose="020F0502020204030204" pitchFamily="34" charset="0"/>
                <a:ea typeface="Calibri" panose="020F0502020204030204" pitchFamily="34" charset="0"/>
                <a:cs typeface="Calibri" panose="020F0502020204030204" pitchFamily="34" charset="0"/>
              </a:rPr>
              <a:t>Definiție: SR reprezintă „Standard Român” și este sistemul național de standardizare coordonat de Asociația de Standardizare din România (ASRO).</a:t>
            </a:r>
          </a:p>
          <a:p>
            <a:pPr algn="just"/>
            <a:r>
              <a:rPr lang="ro-RO" sz="1700" dirty="0">
                <a:solidFill>
                  <a:schemeClr val="tx2"/>
                </a:solidFill>
                <a:latin typeface="Calibri" panose="020F0502020204030204" pitchFamily="34" charset="0"/>
                <a:ea typeface="Calibri" panose="020F0502020204030204" pitchFamily="34" charset="0"/>
                <a:cs typeface="Calibri" panose="020F0502020204030204" pitchFamily="34" charset="0"/>
              </a:rPr>
              <a:t>Caracteristici:</a:t>
            </a:r>
          </a:p>
          <a:p>
            <a:pPr marL="285750" indent="-285750" algn="just">
              <a:buFont typeface="Arial" panose="020B0604020202020204" pitchFamily="34" charset="0"/>
              <a:buChar char="•"/>
            </a:pPr>
            <a:r>
              <a:rPr lang="ro-RO" sz="1700" dirty="0">
                <a:solidFill>
                  <a:schemeClr val="tx2"/>
                </a:solidFill>
                <a:latin typeface="Calibri" panose="020F0502020204030204" pitchFamily="34" charset="0"/>
                <a:ea typeface="Calibri" panose="020F0502020204030204" pitchFamily="34" charset="0"/>
                <a:cs typeface="Calibri" panose="020F0502020204030204" pitchFamily="34" charset="0"/>
              </a:rPr>
              <a:t>Un SR poate fi elaborat la nivel național de către comisii tehnice formate din experți români și poate acoperi nevoi specifice ale industriei din România.</a:t>
            </a:r>
          </a:p>
          <a:p>
            <a:pPr marL="285750" indent="-285750" algn="just">
              <a:buFont typeface="Arial" panose="020B0604020202020204" pitchFamily="34" charset="0"/>
              <a:buChar char="•"/>
            </a:pPr>
            <a:r>
              <a:rPr lang="ro-RO" sz="1700" dirty="0">
                <a:solidFill>
                  <a:schemeClr val="tx2"/>
                </a:solidFill>
                <a:latin typeface="Calibri" panose="020F0502020204030204" pitchFamily="34" charset="0"/>
                <a:ea typeface="Calibri" panose="020F0502020204030204" pitchFamily="34" charset="0"/>
                <a:cs typeface="Calibri" panose="020F0502020204030204" pitchFamily="34" charset="0"/>
              </a:rPr>
              <a:t>În general, standardele SR sunt armonizate cu standardele europene sau internaționale pentru a asigura compatibilitatea produselor și serviciilor românești pe piața globală.</a:t>
            </a:r>
          </a:p>
        </p:txBody>
      </p:sp>
      <p:sp>
        <p:nvSpPr>
          <p:cNvPr id="13" name="CasetăText 12">
            <a:extLst>
              <a:ext uri="{FF2B5EF4-FFF2-40B4-BE49-F238E27FC236}">
                <a16:creationId xmlns:a16="http://schemas.microsoft.com/office/drawing/2014/main" id="{0FF88FFE-31D0-3884-BF35-DCE3819AD7ED}"/>
              </a:ext>
            </a:extLst>
          </p:cNvPr>
          <p:cNvSpPr txBox="1"/>
          <p:nvPr/>
        </p:nvSpPr>
        <p:spPr>
          <a:xfrm>
            <a:off x="277237" y="3986891"/>
            <a:ext cx="11637526" cy="877163"/>
          </a:xfrm>
          <a:prstGeom prst="rect">
            <a:avLst/>
          </a:prstGeom>
          <a:noFill/>
        </p:spPr>
        <p:txBody>
          <a:bodyPr wrap="square">
            <a:spAutoFit/>
          </a:bodyPr>
          <a:lstStyle/>
          <a:p>
            <a:r>
              <a:rPr lang="ro-RO" sz="1700" b="1" dirty="0">
                <a:solidFill>
                  <a:schemeClr val="bg2"/>
                </a:solidFill>
                <a:latin typeface="Calibri" panose="020F0502020204030204" pitchFamily="34" charset="0"/>
                <a:ea typeface="Calibri" panose="020F0502020204030204" pitchFamily="34" charset="0"/>
                <a:cs typeface="Calibri" panose="020F0502020204030204" pitchFamily="34" charset="0"/>
              </a:rPr>
              <a:t>STAS (Standard de Stat)</a:t>
            </a:r>
          </a:p>
          <a:p>
            <a:r>
              <a:rPr lang="ro-RO" sz="1700" dirty="0">
                <a:solidFill>
                  <a:schemeClr val="tx2"/>
                </a:solidFill>
                <a:latin typeface="Calibri" panose="020F0502020204030204" pitchFamily="34" charset="0"/>
                <a:ea typeface="Calibri" panose="020F0502020204030204" pitchFamily="34" charset="0"/>
                <a:cs typeface="Calibri" panose="020F0502020204030204" pitchFamily="34" charset="0"/>
              </a:rPr>
              <a:t>Definiție: STAS este prescurtarea de la „Standard de Stat” și reprezintă standardele oficiale naționale ale României, emise înainte de 1990 și până la integrarea progresivă a României în sistemul european de standardizare.</a:t>
            </a:r>
          </a:p>
        </p:txBody>
      </p:sp>
      <p:sp>
        <p:nvSpPr>
          <p:cNvPr id="7" name="CasetăText 6">
            <a:extLst>
              <a:ext uri="{FF2B5EF4-FFF2-40B4-BE49-F238E27FC236}">
                <a16:creationId xmlns:a16="http://schemas.microsoft.com/office/drawing/2014/main" id="{C5FF4F40-E630-778F-17C4-652ECC2A816B}"/>
              </a:ext>
            </a:extLst>
          </p:cNvPr>
          <p:cNvSpPr txBox="1"/>
          <p:nvPr/>
        </p:nvSpPr>
        <p:spPr>
          <a:xfrm>
            <a:off x="277237" y="4993199"/>
            <a:ext cx="11637526" cy="877163"/>
          </a:xfrm>
          <a:prstGeom prst="rect">
            <a:avLst/>
          </a:prstGeom>
          <a:noFill/>
        </p:spPr>
        <p:txBody>
          <a:bodyPr wrap="square">
            <a:spAutoFit/>
          </a:bodyPr>
          <a:lstStyle/>
          <a:p>
            <a:r>
              <a:rPr lang="ro-RO" sz="1700" b="1" dirty="0">
                <a:solidFill>
                  <a:schemeClr val="bg2"/>
                </a:solidFill>
                <a:latin typeface="Calibri" panose="020F0502020204030204" pitchFamily="34" charset="0"/>
                <a:ea typeface="Calibri" panose="020F0502020204030204" pitchFamily="34" charset="0"/>
                <a:cs typeface="Calibri" panose="020F0502020204030204" pitchFamily="34" charset="0"/>
              </a:rPr>
              <a:t>SR EN (Standard Român European)</a:t>
            </a:r>
          </a:p>
          <a:p>
            <a:r>
              <a:rPr lang="ro-RO" sz="1700" dirty="0">
                <a:latin typeface="Calibri" panose="020F0502020204030204" pitchFamily="34" charset="0"/>
                <a:ea typeface="Calibri" panose="020F0502020204030204" pitchFamily="34" charset="0"/>
                <a:cs typeface="Calibri" panose="020F0502020204030204" pitchFamily="34" charset="0"/>
              </a:rPr>
              <a:t>Definiție: SR EN reprezintă „Standard Român European”, ceea ce înseamnă că este un standard EN (European </a:t>
            </a:r>
            <a:r>
              <a:rPr lang="ro-RO" sz="1700" dirty="0" err="1">
                <a:latin typeface="Calibri" panose="020F0502020204030204" pitchFamily="34" charset="0"/>
                <a:ea typeface="Calibri" panose="020F0502020204030204" pitchFamily="34" charset="0"/>
                <a:cs typeface="Calibri" panose="020F0502020204030204" pitchFamily="34" charset="0"/>
              </a:rPr>
              <a:t>Norm</a:t>
            </a:r>
            <a:r>
              <a:rPr lang="ro-RO" sz="1700" dirty="0">
                <a:latin typeface="Calibri" panose="020F0502020204030204" pitchFamily="34" charset="0"/>
                <a:ea typeface="Calibri" panose="020F0502020204030204" pitchFamily="34" charset="0"/>
                <a:cs typeface="Calibri" panose="020F0502020204030204" pitchFamily="34" charset="0"/>
              </a:rPr>
              <a:t>) care a fost adoptat oficial în România ca Standard Român.</a:t>
            </a:r>
          </a:p>
        </p:txBody>
      </p:sp>
    </p:spTree>
    <p:extLst>
      <p:ext uri="{BB962C8B-B14F-4D97-AF65-F5344CB8AC3E}">
        <p14:creationId xmlns:p14="http://schemas.microsoft.com/office/powerpoint/2010/main" val="3048792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en-US" dirty="0" err="1"/>
              <a:t>Standarde</a:t>
            </a:r>
            <a:r>
              <a:rPr lang="en-US" dirty="0"/>
              <a:t> </a:t>
            </a:r>
            <a:r>
              <a:rPr lang="en-US" dirty="0" err="1"/>
              <a:t>pentru</a:t>
            </a:r>
            <a:r>
              <a:rPr lang="en-US" dirty="0"/>
              <a:t> c</a:t>
            </a:r>
            <a:r>
              <a:rPr lang="ro-RO" dirty="0" err="1"/>
              <a:t>onducte</a:t>
            </a:r>
            <a:r>
              <a:rPr lang="en-US" dirty="0"/>
              <a:t>le</a:t>
            </a:r>
            <a:r>
              <a:rPr lang="ro-RO" dirty="0"/>
              <a:t>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16</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553528" y="243371"/>
            <a:ext cx="4066160" cy="539892"/>
          </a:xfrm>
        </p:spPr>
        <p:txBody>
          <a:bodyPr rtlCol="0">
            <a:normAutofit/>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STANDARDE DE FABRICAȚIE </a:t>
            </a:r>
            <a:r>
              <a:rPr lang="en-US" sz="2400" u="sng" dirty="0">
                <a:latin typeface="Calibri" panose="020F0502020204030204" pitchFamily="34" charset="0"/>
                <a:ea typeface="Calibri" panose="020F0502020204030204" pitchFamily="34" charset="0"/>
                <a:cs typeface="Calibri" panose="020F0502020204030204" pitchFamily="34" charset="0"/>
              </a:rPr>
              <a:t>[5]</a:t>
            </a:r>
            <a:endParaRPr lang="ro-RO" sz="2400" u="sng" dirty="0">
              <a:solidFill>
                <a:schemeClr val="tx1"/>
              </a:solidFill>
            </a:endParaRPr>
          </a:p>
        </p:txBody>
      </p:sp>
      <p:sp>
        <p:nvSpPr>
          <p:cNvPr id="7" name="CasetăText 6">
            <a:extLst>
              <a:ext uri="{FF2B5EF4-FFF2-40B4-BE49-F238E27FC236}">
                <a16:creationId xmlns:a16="http://schemas.microsoft.com/office/drawing/2014/main" id="{770778B7-FA2B-72AD-EE21-B3397D744F9B}"/>
              </a:ext>
            </a:extLst>
          </p:cNvPr>
          <p:cNvSpPr txBox="1"/>
          <p:nvPr/>
        </p:nvSpPr>
        <p:spPr>
          <a:xfrm>
            <a:off x="390588" y="417833"/>
            <a:ext cx="6146828" cy="1200329"/>
          </a:xfrm>
          <a:prstGeom prst="rect">
            <a:avLst/>
          </a:prstGeom>
          <a:noFill/>
        </p:spPr>
        <p:txBody>
          <a:bodyPr wrap="square">
            <a:spAutoFit/>
          </a:bodyPr>
          <a:lstStyle/>
          <a:p>
            <a:pPr algn="just"/>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Producția europeană a țevilor de cupru</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este reglementată prin standardul EN 1057.</a:t>
            </a:r>
          </a:p>
          <a:p>
            <a:pPr algn="just"/>
            <a:r>
              <a:rPr lang="ro-RO" dirty="0">
                <a:latin typeface="Calibri" panose="020F0502020204030204" pitchFamily="34" charset="0"/>
                <a:ea typeface="Calibri" panose="020F0502020204030204" pitchFamily="34" charset="0"/>
                <a:cs typeface="Calibri" panose="020F0502020204030204" pitchFamily="34" charset="0"/>
              </a:rPr>
              <a:t>Conform acestui standard materialul țevilor</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este aliaj din cupru fosforos dezoxidat cu min.</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99,9% Cu + Ag</a:t>
            </a:r>
            <a:r>
              <a:rPr lang="en-US" dirty="0">
                <a:latin typeface="Calibri" panose="020F0502020204030204" pitchFamily="34" charset="0"/>
                <a:ea typeface="Calibri" panose="020F0502020204030204" pitchFamily="34" charset="0"/>
                <a:cs typeface="Calibri" panose="020F0502020204030204" pitchFamily="34" charset="0"/>
              </a:rPr>
              <a:t>.</a:t>
            </a:r>
            <a:endParaRPr lang="ro-RO" dirty="0">
              <a:latin typeface="Calibri" panose="020F0502020204030204" pitchFamily="34" charset="0"/>
              <a:ea typeface="Calibri" panose="020F0502020204030204" pitchFamily="34" charset="0"/>
              <a:cs typeface="Calibri" panose="020F0502020204030204" pitchFamily="34" charset="0"/>
            </a:endParaRPr>
          </a:p>
        </p:txBody>
      </p:sp>
      <p:sp>
        <p:nvSpPr>
          <p:cNvPr id="11" name="CasetăText 10">
            <a:extLst>
              <a:ext uri="{FF2B5EF4-FFF2-40B4-BE49-F238E27FC236}">
                <a16:creationId xmlns:a16="http://schemas.microsoft.com/office/drawing/2014/main" id="{D6BAB78A-6FED-0C3C-746F-389E0991E592}"/>
              </a:ext>
            </a:extLst>
          </p:cNvPr>
          <p:cNvSpPr txBox="1"/>
          <p:nvPr/>
        </p:nvSpPr>
        <p:spPr>
          <a:xfrm>
            <a:off x="7237379" y="891537"/>
            <a:ext cx="4698459" cy="1200329"/>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EN 1057:2006+A1:2010</a:t>
            </a:r>
            <a:endParaRPr lang="en-US"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just"/>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Copper and copper alloys - Seamless, round copper tubes for water and gas in sanitary and heating applications</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CasetăText 13">
            <a:extLst>
              <a:ext uri="{FF2B5EF4-FFF2-40B4-BE49-F238E27FC236}">
                <a16:creationId xmlns:a16="http://schemas.microsoft.com/office/drawing/2014/main" id="{57E7E7A4-BB9A-B30E-9A40-067E8B978FD4}"/>
              </a:ext>
            </a:extLst>
          </p:cNvPr>
          <p:cNvSpPr txBox="1"/>
          <p:nvPr/>
        </p:nvSpPr>
        <p:spPr>
          <a:xfrm>
            <a:off x="7237379" y="2200140"/>
            <a:ext cx="4698459" cy="3693319"/>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SR EN 1057+A1:2010</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[magazin.asro.ro]</a:t>
            </a:r>
            <a:endParaRPr lang="ro-RO"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just"/>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 </a:t>
            </a:r>
            <a:r>
              <a:rPr lang="ro-RO" dirty="0" err="1">
                <a:solidFill>
                  <a:schemeClr val="bg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aliaje de cupru. </a:t>
            </a:r>
            <a:r>
              <a:rPr lang="ro-RO" dirty="0" err="1">
                <a:solidFill>
                  <a:schemeClr val="bg2"/>
                </a:solidFill>
                <a:latin typeface="Calibri" panose="020F0502020204030204" pitchFamily="34" charset="0"/>
                <a:ea typeface="Calibri" panose="020F0502020204030204" pitchFamily="34" charset="0"/>
                <a:cs typeface="Calibri" panose="020F0502020204030204" pitchFamily="34" charset="0"/>
              </a:rPr>
              <a:t>Ţevi</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rotunde, fără sudură, pentru apă </a:t>
            </a:r>
            <a:r>
              <a:rPr lang="ro-RO" dirty="0" err="1">
                <a:solidFill>
                  <a:schemeClr val="bg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gaz utilizate la </a:t>
            </a:r>
            <a:r>
              <a:rPr lang="ro-RO" dirty="0" err="1">
                <a:solidFill>
                  <a:schemeClr val="bg2"/>
                </a:solidFill>
                <a:latin typeface="Calibri" panose="020F0502020204030204" pitchFamily="34" charset="0"/>
                <a:ea typeface="Calibri" panose="020F0502020204030204" pitchFamily="34" charset="0"/>
                <a:cs typeface="Calibri" panose="020F0502020204030204" pitchFamily="34" charset="0"/>
              </a:rPr>
              <a:t>instalaţii</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sanitare </a:t>
            </a:r>
            <a:r>
              <a:rPr lang="ro-RO" dirty="0" err="1">
                <a:solidFill>
                  <a:schemeClr val="bg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de încălzire</a:t>
            </a:r>
          </a:p>
          <a:p>
            <a:pPr algn="just"/>
            <a:r>
              <a:rPr lang="ro-RO" b="1" dirty="0">
                <a:latin typeface="Calibri" panose="020F0502020204030204" pitchFamily="34" charset="0"/>
                <a:ea typeface="Calibri" panose="020F0502020204030204" pitchFamily="34" charset="0"/>
                <a:cs typeface="Calibri" panose="020F0502020204030204" pitchFamily="34" charset="0"/>
              </a:rPr>
              <a:t>Standardul </a:t>
            </a:r>
            <a:r>
              <a:rPr lang="ro-RO" b="1" dirty="0" err="1">
                <a:latin typeface="Calibri" panose="020F0502020204030204" pitchFamily="34" charset="0"/>
                <a:ea typeface="Calibri" panose="020F0502020204030204" pitchFamily="34" charset="0"/>
                <a:cs typeface="Calibri" panose="020F0502020204030204" pitchFamily="34" charset="0"/>
              </a:rPr>
              <a:t>stabileşte</a:t>
            </a:r>
            <a:r>
              <a:rPr lang="ro-RO" b="1" dirty="0">
                <a:latin typeface="Calibri" panose="020F0502020204030204" pitchFamily="34" charset="0"/>
                <a:ea typeface="Calibri" panose="020F0502020204030204" pitchFamily="34" charset="0"/>
                <a:cs typeface="Calibri" panose="020F0502020204030204" pitchFamily="34" charset="0"/>
              </a:rPr>
              <a:t> </a:t>
            </a:r>
            <a:r>
              <a:rPr lang="ro-RO" b="1" dirty="0" err="1">
                <a:latin typeface="Calibri" panose="020F0502020204030204" pitchFamily="34" charset="0"/>
                <a:ea typeface="Calibri" panose="020F0502020204030204" pitchFamily="34" charset="0"/>
                <a:cs typeface="Calibri" panose="020F0502020204030204" pitchFamily="34" charset="0"/>
              </a:rPr>
              <a:t>condiţiile</a:t>
            </a:r>
            <a:r>
              <a:rPr lang="ro-RO" b="1" dirty="0">
                <a:latin typeface="Calibri" panose="020F0502020204030204" pitchFamily="34" charset="0"/>
                <a:ea typeface="Calibri" panose="020F0502020204030204" pitchFamily="34" charset="0"/>
                <a:cs typeface="Calibri" panose="020F0502020204030204" pitchFamily="34" charset="0"/>
              </a:rPr>
              <a:t> de </a:t>
            </a:r>
            <a:r>
              <a:rPr lang="ro-RO" b="1" dirty="0" err="1">
                <a:latin typeface="Calibri" panose="020F0502020204030204" pitchFamily="34" charset="0"/>
                <a:ea typeface="Calibri" panose="020F0502020204030204" pitchFamily="34" charset="0"/>
                <a:cs typeface="Calibri" panose="020F0502020204030204" pitchFamily="34" charset="0"/>
              </a:rPr>
              <a:t>compoziţie</a:t>
            </a:r>
            <a:r>
              <a:rPr lang="ro-RO" b="1" dirty="0">
                <a:latin typeface="Calibri" panose="020F0502020204030204" pitchFamily="34" charset="0"/>
                <a:ea typeface="Calibri" panose="020F0502020204030204" pitchFamily="34" charset="0"/>
                <a:cs typeface="Calibri" panose="020F0502020204030204" pitchFamily="34" charset="0"/>
              </a:rPr>
              <a:t> chimică, caracteristicile mecanice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a:t>
            </a:r>
            <a:r>
              <a:rPr lang="ro-RO" b="1" dirty="0" err="1">
                <a:latin typeface="Calibri" panose="020F0502020204030204" pitchFamily="34" charset="0"/>
                <a:ea typeface="Calibri" panose="020F0502020204030204" pitchFamily="34" charset="0"/>
                <a:cs typeface="Calibri" panose="020F0502020204030204" pitchFamily="34" charset="0"/>
              </a:rPr>
              <a:t>toleranţele</a:t>
            </a:r>
            <a:r>
              <a:rPr lang="ro-RO" b="1" dirty="0">
                <a:latin typeface="Calibri" panose="020F0502020204030204" pitchFamily="34" charset="0"/>
                <a:ea typeface="Calibri" panose="020F0502020204030204" pitchFamily="34" charset="0"/>
                <a:cs typeface="Calibri" panose="020F0502020204030204" pitchFamily="34" charset="0"/>
              </a:rPr>
              <a:t> la dimensiuni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de formă pentru </a:t>
            </a:r>
            <a:r>
              <a:rPr lang="ro-RO" b="1" dirty="0" err="1">
                <a:latin typeface="Calibri" panose="020F0502020204030204" pitchFamily="34" charset="0"/>
                <a:ea typeface="Calibri" panose="020F0502020204030204" pitchFamily="34" charset="0"/>
                <a:cs typeface="Calibri" panose="020F0502020204030204" pitchFamily="34" charset="0"/>
              </a:rPr>
              <a:t>ţevi</a:t>
            </a:r>
            <a:r>
              <a:rPr lang="ro-RO" b="1" dirty="0">
                <a:latin typeface="Calibri" panose="020F0502020204030204" pitchFamily="34" charset="0"/>
                <a:ea typeface="Calibri" panose="020F0502020204030204" pitchFamily="34" charset="0"/>
                <a:cs typeface="Calibri" panose="020F0502020204030204" pitchFamily="34" charset="0"/>
              </a:rPr>
              <a:t> trase, fără sudură, din cupru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din aliaje de cupru pentru apă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gaz utilizate în </a:t>
            </a:r>
            <a:r>
              <a:rPr lang="ro-RO" b="1" dirty="0" err="1">
                <a:latin typeface="Calibri" panose="020F0502020204030204" pitchFamily="34" charset="0"/>
                <a:ea typeface="Calibri" panose="020F0502020204030204" pitchFamily="34" charset="0"/>
                <a:cs typeface="Calibri" panose="020F0502020204030204" pitchFamily="34" charset="0"/>
              </a:rPr>
              <a:t>aplicaţii</a:t>
            </a:r>
            <a:r>
              <a:rPr lang="ro-RO" b="1" dirty="0">
                <a:latin typeface="Calibri" panose="020F0502020204030204" pitchFamily="34" charset="0"/>
                <a:ea typeface="Calibri" panose="020F0502020204030204" pitchFamily="34" charset="0"/>
                <a:cs typeface="Calibri" panose="020F0502020204030204" pitchFamily="34" charset="0"/>
              </a:rPr>
              <a:t> sanitare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de încălzire, metodele de prelevare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de încercare pentru verificarea </a:t>
            </a:r>
            <a:r>
              <a:rPr lang="ro-RO" b="1" dirty="0" err="1">
                <a:latin typeface="Calibri" panose="020F0502020204030204" pitchFamily="34" charset="0"/>
                <a:ea typeface="Calibri" panose="020F0502020204030204" pitchFamily="34" charset="0"/>
                <a:cs typeface="Calibri" panose="020F0502020204030204" pitchFamily="34" charset="0"/>
              </a:rPr>
              <a:t>conformităţii</a:t>
            </a:r>
            <a:r>
              <a:rPr lang="ro-RO" b="1" dirty="0">
                <a:latin typeface="Calibri" panose="020F0502020204030204" pitchFamily="34" charset="0"/>
                <a:ea typeface="Calibri" panose="020F0502020204030204" pitchFamily="34" charset="0"/>
                <a:cs typeface="Calibri" panose="020F0502020204030204" pitchFamily="34" charset="0"/>
              </a:rPr>
              <a:t> cu </a:t>
            </a:r>
            <a:r>
              <a:rPr lang="ro-RO" b="1" dirty="0" err="1">
                <a:latin typeface="Calibri" panose="020F0502020204030204" pitchFamily="34" charset="0"/>
                <a:ea typeface="Calibri" panose="020F0502020204030204" pitchFamily="34" charset="0"/>
                <a:cs typeface="Calibri" panose="020F0502020204030204" pitchFamily="34" charset="0"/>
              </a:rPr>
              <a:t>condiţiile</a:t>
            </a:r>
            <a:r>
              <a:rPr lang="ro-RO" b="1" dirty="0">
                <a:latin typeface="Calibri" panose="020F0502020204030204" pitchFamily="34" charset="0"/>
                <a:ea typeface="Calibri" panose="020F0502020204030204" pitchFamily="34" charset="0"/>
                <a:cs typeface="Calibri" panose="020F0502020204030204" pitchFamily="34" charset="0"/>
              </a:rPr>
              <a:t> din acest standard precum </a:t>
            </a:r>
            <a:r>
              <a:rPr lang="ro-RO" b="1" dirty="0" err="1">
                <a:latin typeface="Calibri" panose="020F0502020204030204" pitchFamily="34" charset="0"/>
                <a:ea typeface="Calibri" panose="020F0502020204030204" pitchFamily="34" charset="0"/>
                <a:cs typeface="Calibri" panose="020F0502020204030204" pitchFamily="34" charset="0"/>
              </a:rPr>
              <a:t>şi</a:t>
            </a:r>
            <a:r>
              <a:rPr lang="ro-RO" b="1" dirty="0">
                <a:latin typeface="Calibri" panose="020F0502020204030204" pitchFamily="34" charset="0"/>
                <a:ea typeface="Calibri" panose="020F0502020204030204" pitchFamily="34" charset="0"/>
                <a:cs typeface="Calibri" panose="020F0502020204030204" pitchFamily="34" charset="0"/>
              </a:rPr>
              <a:t> </a:t>
            </a:r>
            <a:r>
              <a:rPr lang="ro-RO" b="1" dirty="0" err="1">
                <a:latin typeface="Calibri" panose="020F0502020204030204" pitchFamily="34" charset="0"/>
                <a:ea typeface="Calibri" panose="020F0502020204030204" pitchFamily="34" charset="0"/>
                <a:cs typeface="Calibri" panose="020F0502020204030204" pitchFamily="34" charset="0"/>
              </a:rPr>
              <a:t>condiţiile</a:t>
            </a:r>
            <a:r>
              <a:rPr lang="ro-RO" b="1" dirty="0">
                <a:latin typeface="Calibri" panose="020F0502020204030204" pitchFamily="34" charset="0"/>
                <a:ea typeface="Calibri" panose="020F0502020204030204" pitchFamily="34" charset="0"/>
                <a:cs typeface="Calibri" panose="020F0502020204030204" pitchFamily="34" charset="0"/>
              </a:rPr>
              <a:t> de livrare.</a:t>
            </a:r>
          </a:p>
        </p:txBody>
      </p:sp>
      <p:sp>
        <p:nvSpPr>
          <p:cNvPr id="16" name="CasetăText 15">
            <a:extLst>
              <a:ext uri="{FF2B5EF4-FFF2-40B4-BE49-F238E27FC236}">
                <a16:creationId xmlns:a16="http://schemas.microsoft.com/office/drawing/2014/main" id="{B9561C99-CE11-D197-05CD-D0824573AB99}"/>
              </a:ext>
            </a:extLst>
          </p:cNvPr>
          <p:cNvSpPr txBox="1"/>
          <p:nvPr/>
        </p:nvSpPr>
        <p:spPr>
          <a:xfrm>
            <a:off x="438174" y="1829219"/>
            <a:ext cx="6099242" cy="3416320"/>
          </a:xfrm>
          <a:prstGeom prst="rect">
            <a:avLst/>
          </a:prstGeom>
          <a:noFill/>
        </p:spPr>
        <p:txBody>
          <a:bodyPr wrap="square">
            <a:spAutoFit/>
          </a:bodyPr>
          <a:lstStyle/>
          <a:p>
            <a:pPr algn="just"/>
            <a:r>
              <a:rPr lang="ro-RO" dirty="0">
                <a:latin typeface="Calibri" panose="020F0502020204030204" pitchFamily="34" charset="0"/>
                <a:ea typeface="Calibri" panose="020F0502020204030204" pitchFamily="34" charset="0"/>
                <a:cs typeface="Calibri" panose="020F0502020204030204" pitchFamily="34" charset="0"/>
              </a:rPr>
              <a:t>Ţevile din cupru destinate </a:t>
            </a:r>
            <a:r>
              <a:rPr lang="ro-RO" dirty="0" err="1">
                <a:latin typeface="Calibri" panose="020F0502020204030204" pitchFamily="34" charset="0"/>
                <a:ea typeface="Calibri" panose="020F0502020204030204" pitchFamily="34" charset="0"/>
                <a:cs typeface="Calibri" panose="020F0502020204030204" pitchFamily="34" charset="0"/>
              </a:rPr>
              <a:t>instalaţiilor</a:t>
            </a:r>
            <a:r>
              <a:rPr lang="ro-RO" dirty="0">
                <a:latin typeface="Calibri" panose="020F0502020204030204" pitchFamily="34" charset="0"/>
                <a:ea typeface="Calibri" panose="020F0502020204030204" pitchFamily="34" charset="0"/>
                <a:cs typeface="Calibri" panose="020F0502020204030204" pitchFamily="34" charset="0"/>
              </a:rPr>
              <a:t> sunt</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produse după </a:t>
            </a:r>
            <a:r>
              <a:rPr lang="en-US" dirty="0" err="1">
                <a:latin typeface="Calibri" panose="020F0502020204030204" pitchFamily="34" charset="0"/>
                <a:ea typeface="Calibri" panose="020F0502020204030204" pitchFamily="34" charset="0"/>
                <a:cs typeface="Calibri" panose="020F0502020204030204" pitchFamily="34" charset="0"/>
              </a:rPr>
              <a:t>anumite</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standarde </a:t>
            </a:r>
            <a:r>
              <a:rPr lang="ro-RO" dirty="0" err="1">
                <a:latin typeface="Calibri" panose="020F0502020204030204" pitchFamily="34" charset="0"/>
                <a:ea typeface="Calibri" panose="020F0502020204030204" pitchFamily="34" charset="0"/>
                <a:cs typeface="Calibri" panose="020F0502020204030204" pitchFamily="34" charset="0"/>
              </a:rPr>
              <a:t>şi</a:t>
            </a:r>
            <a:r>
              <a:rPr lang="ro-RO" dirty="0">
                <a:latin typeface="Calibri" panose="020F0502020204030204" pitchFamily="34" charset="0"/>
                <a:ea typeface="Calibri" panose="020F0502020204030204" pitchFamily="34" charset="0"/>
                <a:cs typeface="Calibri" panose="020F0502020204030204" pitchFamily="34" charset="0"/>
              </a:rPr>
              <a:t> sunt marcate</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pe </a:t>
            </a:r>
            <a:r>
              <a:rPr lang="ro-RO" dirty="0" err="1">
                <a:latin typeface="Calibri" panose="020F0502020204030204" pitchFamily="34" charset="0"/>
                <a:ea typeface="Calibri" panose="020F0502020204030204" pitchFamily="34" charset="0"/>
                <a:cs typeface="Calibri" panose="020F0502020204030204" pitchFamily="34" charset="0"/>
              </a:rPr>
              <a:t>suprafaţa</a:t>
            </a:r>
            <a:r>
              <a:rPr lang="ro-RO" dirty="0">
                <a:latin typeface="Calibri" panose="020F0502020204030204" pitchFamily="34" charset="0"/>
                <a:ea typeface="Calibri" panose="020F0502020204030204" pitchFamily="34" charset="0"/>
                <a:cs typeface="Calibri" panose="020F0502020204030204" pitchFamily="34" charset="0"/>
              </a:rPr>
              <a:t> externă</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(pe </a:t>
            </a:r>
            <a:r>
              <a:rPr lang="ro-RO" dirty="0" err="1">
                <a:latin typeface="Calibri" panose="020F0502020204030204" pitchFamily="34" charset="0"/>
                <a:ea typeface="Calibri" panose="020F0502020204030204" pitchFamily="34" charset="0"/>
                <a:cs typeface="Calibri" panose="020F0502020204030204" pitchFamily="34" charset="0"/>
              </a:rPr>
              <a:t>ţevile</a:t>
            </a:r>
            <a:r>
              <a:rPr lang="ro-RO" dirty="0">
                <a:latin typeface="Calibri" panose="020F0502020204030204" pitchFamily="34" charset="0"/>
                <a:ea typeface="Calibri" panose="020F0502020204030204" pitchFamily="34" charset="0"/>
                <a:cs typeface="Calibri" panose="020F0502020204030204" pitchFamily="34" charset="0"/>
              </a:rPr>
              <a:t> cu diametru exterior de 10 mm până la 54 mm </a:t>
            </a:r>
            <a:r>
              <a:rPr lang="ro-RO" dirty="0" err="1">
                <a:latin typeface="Calibri" panose="020F0502020204030204" pitchFamily="34" charset="0"/>
                <a:ea typeface="Calibri" panose="020F0502020204030204" pitchFamily="34" charset="0"/>
                <a:cs typeface="Calibri" panose="020F0502020204030204" pitchFamily="34" charset="0"/>
              </a:rPr>
              <a:t>distanţa</a:t>
            </a:r>
            <a:r>
              <a:rPr lang="ro-RO" dirty="0">
                <a:latin typeface="Calibri" panose="020F0502020204030204" pitchFamily="34" charset="0"/>
                <a:ea typeface="Calibri" panose="020F0502020204030204" pitchFamily="34" charset="0"/>
                <a:cs typeface="Calibri" panose="020F0502020204030204" pitchFamily="34" charset="0"/>
              </a:rPr>
              <a:t> dintre semne este de </a:t>
            </a:r>
            <a:r>
              <a:rPr lang="ro-RO" dirty="0" err="1">
                <a:latin typeface="Calibri" panose="020F0502020204030204" pitchFamily="34" charset="0"/>
                <a:ea typeface="Calibri" panose="020F0502020204030204" pitchFamily="34" charset="0"/>
                <a:cs typeface="Calibri" panose="020F0502020204030204" pitchFamily="34" charset="0"/>
              </a:rPr>
              <a:t>max</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600 mm, în cazul altor </a:t>
            </a:r>
            <a:r>
              <a:rPr lang="ro-RO" dirty="0" err="1">
                <a:latin typeface="Calibri" panose="020F0502020204030204" pitchFamily="34" charset="0"/>
                <a:ea typeface="Calibri" panose="020F0502020204030204" pitchFamily="34" charset="0"/>
                <a:cs typeface="Calibri" panose="020F0502020204030204" pitchFamily="34" charset="0"/>
              </a:rPr>
              <a:t>ţevi</a:t>
            </a:r>
            <a:r>
              <a:rPr lang="ro-RO" dirty="0">
                <a:latin typeface="Calibri" panose="020F0502020204030204" pitchFamily="34" charset="0"/>
                <a:ea typeface="Calibri" panose="020F0502020204030204" pitchFamily="34" charset="0"/>
                <a:cs typeface="Calibri" panose="020F0502020204030204" pitchFamily="34" charset="0"/>
              </a:rPr>
              <a:t> semnele apar cel</a:t>
            </a:r>
            <a:r>
              <a:rPr lang="en-US" dirty="0">
                <a:latin typeface="Calibri" panose="020F0502020204030204" pitchFamily="34" charset="0"/>
                <a:ea typeface="Calibri" panose="020F0502020204030204" pitchFamily="34" charset="0"/>
                <a:cs typeface="Calibri" panose="020F0502020204030204" pitchFamily="34" charset="0"/>
              </a:rPr>
              <a:t> </a:t>
            </a:r>
            <a:r>
              <a:rPr lang="ro-RO" dirty="0" err="1">
                <a:latin typeface="Calibri" panose="020F0502020204030204" pitchFamily="34" charset="0"/>
                <a:ea typeface="Calibri" panose="020F0502020204030204" pitchFamily="34" charset="0"/>
                <a:cs typeface="Calibri" panose="020F0502020204030204" pitchFamily="34" charset="0"/>
              </a:rPr>
              <a:t>puţin</a:t>
            </a:r>
            <a:r>
              <a:rPr lang="ro-RO" dirty="0">
                <a:latin typeface="Calibri" panose="020F0502020204030204" pitchFamily="34" charset="0"/>
                <a:ea typeface="Calibri" panose="020F0502020204030204" pitchFamily="34" charset="0"/>
                <a:cs typeface="Calibri" panose="020F0502020204030204" pitchFamily="34" charset="0"/>
              </a:rPr>
              <a:t> la capete):</a:t>
            </a:r>
          </a:p>
          <a:p>
            <a:pPr algn="just"/>
            <a:r>
              <a:rPr lang="ro-RO" dirty="0">
                <a:latin typeface="Calibri" panose="020F0502020204030204" pitchFamily="34" charset="0"/>
                <a:ea typeface="Calibri" panose="020F0502020204030204" pitchFamily="34" charset="0"/>
                <a:cs typeface="Calibri" panose="020F0502020204030204" pitchFamily="34" charset="0"/>
              </a:rPr>
              <a:t>- numărul standardului (EN 1057)</a:t>
            </a:r>
          </a:p>
          <a:p>
            <a:pPr algn="just"/>
            <a:r>
              <a:rPr lang="ro-RO" dirty="0">
                <a:latin typeface="Calibri" panose="020F0502020204030204" pitchFamily="34" charset="0"/>
                <a:ea typeface="Calibri" panose="020F0502020204030204" pitchFamily="34" charset="0"/>
                <a:cs typeface="Calibri" panose="020F0502020204030204" pitchFamily="34" charset="0"/>
              </a:rPr>
              <a:t>- dimensiuni: </a:t>
            </a:r>
            <a:r>
              <a:rPr lang="ro-RO" b="1" dirty="0">
                <a:latin typeface="Calibri" panose="020F0502020204030204" pitchFamily="34" charset="0"/>
                <a:ea typeface="Calibri" panose="020F0502020204030204" pitchFamily="34" charset="0"/>
                <a:cs typeface="Calibri" panose="020F0502020204030204" pitchFamily="34" charset="0"/>
              </a:rPr>
              <a:t>diametrul exterior x grosimea</a:t>
            </a:r>
            <a:r>
              <a:rPr lang="en-US" b="1" dirty="0">
                <a:latin typeface="Calibri" panose="020F0502020204030204" pitchFamily="34" charset="0"/>
                <a:ea typeface="Calibri" panose="020F0502020204030204" pitchFamily="34" charset="0"/>
                <a:cs typeface="Calibri" panose="020F0502020204030204" pitchFamily="34" charset="0"/>
              </a:rPr>
              <a:t> </a:t>
            </a:r>
            <a:r>
              <a:rPr lang="ro-RO" b="1" dirty="0">
                <a:latin typeface="Calibri" panose="020F0502020204030204" pitchFamily="34" charset="0"/>
                <a:ea typeface="Calibri" panose="020F0502020204030204" pitchFamily="34" charset="0"/>
                <a:cs typeface="Calibri" panose="020F0502020204030204" pitchFamily="34" charset="0"/>
              </a:rPr>
              <a:t>peretelui (mm)</a:t>
            </a:r>
          </a:p>
          <a:p>
            <a:pPr algn="just"/>
            <a:r>
              <a:rPr lang="ro-RO" dirty="0">
                <a:latin typeface="Calibri" panose="020F0502020204030204" pitchFamily="34" charset="0"/>
                <a:ea typeface="Calibri" panose="020F0502020204030204" pitchFamily="34" charset="0"/>
                <a:cs typeface="Calibri" panose="020F0502020204030204" pitchFamily="34" charset="0"/>
              </a:rPr>
              <a:t>- gradul de duritate</a:t>
            </a:r>
          </a:p>
          <a:p>
            <a:pPr algn="just"/>
            <a:r>
              <a:rPr lang="ro-RO" dirty="0">
                <a:latin typeface="Calibri" panose="020F0502020204030204" pitchFamily="34" charset="0"/>
                <a:ea typeface="Calibri" panose="020F0502020204030204" pitchFamily="34" charset="0"/>
                <a:cs typeface="Calibri" panose="020F0502020204030204" pitchFamily="34" charset="0"/>
              </a:rPr>
              <a:t>- producătorul, </a:t>
            </a:r>
            <a:r>
              <a:rPr lang="ro-RO" dirty="0" err="1">
                <a:latin typeface="Calibri" panose="020F0502020204030204" pitchFamily="34" charset="0"/>
                <a:ea typeface="Calibri" panose="020F0502020204030204" pitchFamily="34" charset="0"/>
                <a:cs typeface="Calibri" panose="020F0502020204030204" pitchFamily="34" charset="0"/>
              </a:rPr>
              <a:t>ţara</a:t>
            </a:r>
            <a:r>
              <a:rPr lang="ro-RO" dirty="0">
                <a:latin typeface="Calibri" panose="020F0502020204030204" pitchFamily="34" charset="0"/>
                <a:ea typeface="Calibri" panose="020F0502020204030204" pitchFamily="34" charset="0"/>
                <a:cs typeface="Calibri" panose="020F0502020204030204" pitchFamily="34" charset="0"/>
              </a:rPr>
              <a:t> producătoare</a:t>
            </a:r>
          </a:p>
          <a:p>
            <a:pPr algn="just"/>
            <a:r>
              <a:rPr lang="ro-RO" dirty="0">
                <a:latin typeface="Calibri" panose="020F0502020204030204" pitchFamily="34" charset="0"/>
                <a:ea typeface="Calibri" panose="020F0502020204030204" pitchFamily="34" charset="0"/>
                <a:cs typeface="Calibri" panose="020F0502020204030204" pitchFamily="34" charset="0"/>
              </a:rPr>
              <a:t>- data </a:t>
            </a:r>
            <a:r>
              <a:rPr lang="ro-RO" dirty="0" err="1">
                <a:latin typeface="Calibri" panose="020F0502020204030204" pitchFamily="34" charset="0"/>
                <a:ea typeface="Calibri" panose="020F0502020204030204" pitchFamily="34" charset="0"/>
                <a:cs typeface="Calibri" panose="020F0502020204030204" pitchFamily="34" charset="0"/>
              </a:rPr>
              <a:t>producţiei</a:t>
            </a: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dirty="0">
                <a:latin typeface="Calibri" panose="020F0502020204030204" pitchFamily="34" charset="0"/>
                <a:ea typeface="Calibri" panose="020F0502020204030204" pitchFamily="34" charset="0"/>
                <a:cs typeface="Calibri" panose="020F0502020204030204" pitchFamily="34" charset="0"/>
              </a:rPr>
              <a:t>- semnul </a:t>
            </a:r>
            <a:r>
              <a:rPr lang="ro-RO" dirty="0" err="1">
                <a:latin typeface="Calibri" panose="020F0502020204030204" pitchFamily="34" charset="0"/>
                <a:ea typeface="Calibri" panose="020F0502020204030204" pitchFamily="34" charset="0"/>
                <a:cs typeface="Calibri" panose="020F0502020204030204" pitchFamily="34" charset="0"/>
              </a:rPr>
              <a:t>instituţiei</a:t>
            </a:r>
            <a:r>
              <a:rPr lang="ro-RO" dirty="0">
                <a:latin typeface="Calibri" panose="020F0502020204030204" pitchFamily="34" charset="0"/>
                <a:ea typeface="Calibri" panose="020F0502020204030204" pitchFamily="34" charset="0"/>
                <a:cs typeface="Calibri" panose="020F0502020204030204" pitchFamily="34" charset="0"/>
              </a:rPr>
              <a:t> de certificare a </a:t>
            </a:r>
            <a:r>
              <a:rPr lang="ro-RO" dirty="0" err="1">
                <a:latin typeface="Calibri" panose="020F0502020204030204" pitchFamily="34" charset="0"/>
                <a:ea typeface="Calibri" panose="020F0502020204030204" pitchFamily="34" charset="0"/>
                <a:cs typeface="Calibri" panose="020F0502020204030204" pitchFamily="34" charset="0"/>
              </a:rPr>
              <a:t>calităţii</a:t>
            </a: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dirty="0">
                <a:latin typeface="Calibri" panose="020F0502020204030204" pitchFamily="34" charset="0"/>
                <a:ea typeface="Calibri" panose="020F0502020204030204" pitchFamily="34" charset="0"/>
                <a:cs typeface="Calibri" panose="020F0502020204030204" pitchFamily="34" charset="0"/>
              </a:rPr>
              <a:t> (de ex. semnul simplificat RAL)</a:t>
            </a:r>
          </a:p>
        </p:txBody>
      </p:sp>
      <p:pic>
        <p:nvPicPr>
          <p:cNvPr id="18" name="Imagine 17">
            <a:extLst>
              <a:ext uri="{FF2B5EF4-FFF2-40B4-BE49-F238E27FC236}">
                <a16:creationId xmlns:a16="http://schemas.microsoft.com/office/drawing/2014/main" id="{E5EA0AD6-60D4-8628-49FF-B5EA118BCEFF}"/>
              </a:ext>
            </a:extLst>
          </p:cNvPr>
          <p:cNvPicPr>
            <a:picLocks noChangeAspect="1"/>
          </p:cNvPicPr>
          <p:nvPr/>
        </p:nvPicPr>
        <p:blipFill>
          <a:blip r:embed="rId4"/>
          <a:stretch>
            <a:fillRect/>
          </a:stretch>
        </p:blipFill>
        <p:spPr>
          <a:xfrm>
            <a:off x="5298778" y="4093350"/>
            <a:ext cx="1588620" cy="15231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11584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en-US" dirty="0" err="1"/>
              <a:t>Duritatea</a:t>
            </a:r>
            <a:r>
              <a:rPr lang="en-US" dirty="0"/>
              <a:t> </a:t>
            </a:r>
            <a:r>
              <a:rPr lang="en-US" dirty="0" err="1"/>
              <a:t>tevilor</a:t>
            </a:r>
            <a:r>
              <a:rPr lang="ro-RO" dirty="0"/>
              <a:t>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17</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775641" y="198329"/>
            <a:ext cx="4208835"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DURITATEA ȚEVILOR DE CUPRU</a:t>
            </a:r>
            <a:r>
              <a:rPr lang="en-US" sz="2400" u="sng" dirty="0">
                <a:latin typeface="Calibri" panose="020F0502020204030204" pitchFamily="34" charset="0"/>
                <a:ea typeface="Calibri" panose="020F0502020204030204" pitchFamily="34" charset="0"/>
                <a:cs typeface="Calibri" panose="020F0502020204030204" pitchFamily="34" charset="0"/>
              </a:rPr>
              <a:t> [5]</a:t>
            </a:r>
            <a:endParaRPr lang="ro-RO" sz="2400" u="sng" dirty="0">
              <a:solidFill>
                <a:schemeClr val="tx1"/>
              </a:solidFill>
            </a:endParaRPr>
          </a:p>
        </p:txBody>
      </p:sp>
      <p:sp>
        <p:nvSpPr>
          <p:cNvPr id="7" name="CasetăText 6">
            <a:extLst>
              <a:ext uri="{FF2B5EF4-FFF2-40B4-BE49-F238E27FC236}">
                <a16:creationId xmlns:a16="http://schemas.microsoft.com/office/drawing/2014/main" id="{2EA51D76-474C-10B4-97E0-91D64F3B1F6A}"/>
              </a:ext>
            </a:extLst>
          </p:cNvPr>
          <p:cNvSpPr txBox="1"/>
          <p:nvPr/>
        </p:nvSpPr>
        <p:spPr>
          <a:xfrm>
            <a:off x="1188516" y="943859"/>
            <a:ext cx="9899269" cy="1754326"/>
          </a:xfrm>
          <a:prstGeom prst="rect">
            <a:avLst/>
          </a:prstGeom>
          <a:noFill/>
        </p:spPr>
        <p:txBody>
          <a:bodyPr wrap="square">
            <a:spAutoFit/>
          </a:bodyPr>
          <a:lstStyle/>
          <a:p>
            <a:pPr algn="just"/>
            <a:r>
              <a:rPr lang="ro-RO" dirty="0">
                <a:latin typeface="Calibri" panose="020F0502020204030204" pitchFamily="34" charset="0"/>
                <a:ea typeface="Calibri" panose="020F0502020204030204" pitchFamily="34" charset="0"/>
                <a:cs typeface="Calibri" panose="020F0502020204030204" pitchFamily="34" charset="0"/>
              </a:rPr>
              <a:t>Puritatea materialului </a:t>
            </a:r>
            <a:r>
              <a:rPr lang="ro-RO" dirty="0" err="1">
                <a:latin typeface="Calibri" panose="020F0502020204030204" pitchFamily="34" charset="0"/>
                <a:ea typeface="Calibri" panose="020F0502020204030204" pitchFamily="34" charset="0"/>
                <a:cs typeface="Calibri" panose="020F0502020204030204" pitchFamily="34" charset="0"/>
              </a:rPr>
              <a:t>ţevilor</a:t>
            </a:r>
            <a:r>
              <a:rPr lang="ro-RO" dirty="0">
                <a:latin typeface="Calibri" panose="020F0502020204030204" pitchFamily="34" charset="0"/>
                <a:ea typeface="Calibri" panose="020F0502020204030204" pitchFamily="34" charset="0"/>
                <a:cs typeface="Calibri" panose="020F0502020204030204" pitchFamily="34" charset="0"/>
              </a:rPr>
              <a:t> de cupru este de 99,9%, temperatura de topire este de 1083°C, conductivitatea este de 339 W/</a:t>
            </a:r>
            <a:r>
              <a:rPr lang="ro-RO" dirty="0" err="1">
                <a:latin typeface="Calibri" panose="020F0502020204030204" pitchFamily="34" charset="0"/>
                <a:ea typeface="Calibri" panose="020F0502020204030204" pitchFamily="34" charset="0"/>
                <a:cs typeface="Calibri" panose="020F0502020204030204" pitchFamily="34" charset="0"/>
              </a:rPr>
              <a:t>m·K</a:t>
            </a:r>
            <a:r>
              <a:rPr lang="ro-RO" dirty="0">
                <a:latin typeface="Calibri" panose="020F0502020204030204" pitchFamily="34" charset="0"/>
                <a:ea typeface="Calibri" panose="020F0502020204030204" pitchFamily="34" charset="0"/>
                <a:cs typeface="Calibri" panose="020F0502020204030204" pitchFamily="34" charset="0"/>
              </a:rPr>
              <a:t>, densitatea de 8900 kg/m</a:t>
            </a:r>
            <a:r>
              <a:rPr lang="ro-RO" baseline="30000" dirty="0">
                <a:latin typeface="Calibri" panose="020F0502020204030204" pitchFamily="34" charset="0"/>
                <a:ea typeface="Calibri" panose="020F0502020204030204" pitchFamily="34" charset="0"/>
                <a:cs typeface="Calibri" panose="020F0502020204030204" pitchFamily="34" charset="0"/>
              </a:rPr>
              <a:t>3</a:t>
            </a:r>
            <a:r>
              <a:rPr lang="ro-RO" dirty="0">
                <a:latin typeface="Calibri" panose="020F0502020204030204" pitchFamily="34" charset="0"/>
                <a:ea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Ţevile se produc cu diferite grade de duritate (vezi tabelul 1.1).</a:t>
            </a:r>
          </a:p>
          <a:p>
            <a:pPr marL="285750" indent="-285750" algn="just">
              <a:buFont typeface="Arial" panose="020B0604020202020204" pitchFamily="34" charset="0"/>
              <a:buChar char="•"/>
            </a:pPr>
            <a:r>
              <a:rPr lang="ro-RO" dirty="0" err="1">
                <a:latin typeface="Calibri" panose="020F0502020204030204" pitchFamily="34" charset="0"/>
                <a:ea typeface="Calibri" panose="020F0502020204030204" pitchFamily="34" charset="0"/>
                <a:cs typeface="Calibri" panose="020F0502020204030204" pitchFamily="34" charset="0"/>
              </a:rPr>
              <a:t>Ţeava</a:t>
            </a:r>
            <a:r>
              <a:rPr lang="ro-RO" dirty="0">
                <a:latin typeface="Calibri" panose="020F0502020204030204" pitchFamily="34" charset="0"/>
                <a:ea typeface="Calibri" panose="020F0502020204030204" pitchFamily="34" charset="0"/>
                <a:cs typeface="Calibri" panose="020F0502020204030204" pitchFamily="34" charset="0"/>
              </a:rPr>
              <a:t> moale din cupru este produsă cu diametre exterioare de 6...22mm </a:t>
            </a:r>
            <a:r>
              <a:rPr lang="ro-RO" dirty="0" err="1">
                <a:latin typeface="Calibri" panose="020F0502020204030204" pitchFamily="34" charset="0"/>
                <a:ea typeface="Calibri" panose="020F0502020204030204" pitchFamily="34" charset="0"/>
                <a:cs typeface="Calibri" panose="020F0502020204030204" pitchFamily="34" charset="0"/>
              </a:rPr>
              <a:t>şi</a:t>
            </a:r>
            <a:r>
              <a:rPr lang="ro-RO" dirty="0">
                <a:latin typeface="Calibri" panose="020F0502020204030204" pitchFamily="34" charset="0"/>
                <a:ea typeface="Calibri" panose="020F0502020204030204" pitchFamily="34" charset="0"/>
                <a:cs typeface="Calibri" panose="020F0502020204030204" pitchFamily="34" charset="0"/>
              </a:rPr>
              <a:t> este livrată in colac. </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Ţevile din cupru </a:t>
            </a:r>
            <a:r>
              <a:rPr lang="ro-RO" dirty="0" err="1">
                <a:latin typeface="Calibri" panose="020F0502020204030204" pitchFamily="34" charset="0"/>
                <a:ea typeface="Calibri" panose="020F0502020204030204" pitchFamily="34" charset="0"/>
                <a:cs typeface="Calibri" panose="020F0502020204030204" pitchFamily="34" charset="0"/>
              </a:rPr>
              <a:t>semidure</a:t>
            </a:r>
            <a:r>
              <a:rPr lang="ro-RO" dirty="0">
                <a:latin typeface="Calibri" panose="020F0502020204030204" pitchFamily="34" charset="0"/>
                <a:ea typeface="Calibri" panose="020F0502020204030204" pitchFamily="34" charset="0"/>
                <a:cs typeface="Calibri" panose="020F0502020204030204" pitchFamily="34" charset="0"/>
              </a:rPr>
              <a:t> se produc cu diametre exterioare de 6...133mm </a:t>
            </a:r>
            <a:r>
              <a:rPr lang="ro-RO" dirty="0" err="1">
                <a:latin typeface="Calibri" panose="020F0502020204030204" pitchFamily="34" charset="0"/>
                <a:ea typeface="Calibri" panose="020F0502020204030204" pitchFamily="34" charset="0"/>
                <a:cs typeface="Calibri" panose="020F0502020204030204" pitchFamily="34" charset="0"/>
              </a:rPr>
              <a:t>şi</a:t>
            </a:r>
            <a:r>
              <a:rPr lang="ro-RO" dirty="0">
                <a:latin typeface="Calibri" panose="020F0502020204030204" pitchFamily="34" charset="0"/>
                <a:ea typeface="Calibri" panose="020F0502020204030204" pitchFamily="34" charset="0"/>
                <a:cs typeface="Calibri" panose="020F0502020204030204" pitchFamily="34" charset="0"/>
              </a:rPr>
              <a:t> sunt livrate în bare. </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Ţevile din cupru dure se produc cu diametre între 64...267mm </a:t>
            </a:r>
            <a:r>
              <a:rPr lang="ro-RO" dirty="0" err="1">
                <a:latin typeface="Calibri" panose="020F0502020204030204" pitchFamily="34" charset="0"/>
                <a:ea typeface="Calibri" panose="020F0502020204030204" pitchFamily="34" charset="0"/>
                <a:cs typeface="Calibri" panose="020F0502020204030204" pitchFamily="34" charset="0"/>
              </a:rPr>
              <a:t>şi</a:t>
            </a:r>
            <a:r>
              <a:rPr lang="ro-RO" dirty="0">
                <a:latin typeface="Calibri" panose="020F0502020204030204" pitchFamily="34" charset="0"/>
                <a:ea typeface="Calibri" panose="020F0502020204030204" pitchFamily="34" charset="0"/>
                <a:cs typeface="Calibri" panose="020F0502020204030204" pitchFamily="34" charset="0"/>
              </a:rPr>
              <a:t> sunt livrate de asemenea în bare. </a:t>
            </a:r>
          </a:p>
        </p:txBody>
      </p:sp>
      <p:pic>
        <p:nvPicPr>
          <p:cNvPr id="9" name="Imagine 8">
            <a:extLst>
              <a:ext uri="{FF2B5EF4-FFF2-40B4-BE49-F238E27FC236}">
                <a16:creationId xmlns:a16="http://schemas.microsoft.com/office/drawing/2014/main" id="{2BC399D2-8E8A-B1D6-829B-A01F5CCA9306}"/>
              </a:ext>
            </a:extLst>
          </p:cNvPr>
          <p:cNvPicPr>
            <a:picLocks noChangeAspect="1"/>
          </p:cNvPicPr>
          <p:nvPr/>
        </p:nvPicPr>
        <p:blipFill>
          <a:blip r:embed="rId4"/>
          <a:stretch>
            <a:fillRect/>
          </a:stretch>
        </p:blipFill>
        <p:spPr>
          <a:xfrm>
            <a:off x="1658541" y="2988774"/>
            <a:ext cx="9026777" cy="2024387"/>
          </a:xfrm>
          <a:prstGeom prst="rect">
            <a:avLst/>
          </a:prstGeom>
          <a:ln>
            <a:noFill/>
          </a:ln>
          <a:effectLst>
            <a:outerShdw blurRad="292100" dist="139700" dir="2700000" algn="tl" rotWithShape="0">
              <a:srgbClr val="333333">
                <a:alpha val="65000"/>
              </a:srgbClr>
            </a:outerShdw>
          </a:effectLst>
        </p:spPr>
      </p:pic>
      <p:sp>
        <p:nvSpPr>
          <p:cNvPr id="11" name="CasetăText 10">
            <a:extLst>
              <a:ext uri="{FF2B5EF4-FFF2-40B4-BE49-F238E27FC236}">
                <a16:creationId xmlns:a16="http://schemas.microsoft.com/office/drawing/2014/main" id="{C7758DFE-5DAE-CE86-37C6-0305ECC9FFF1}"/>
              </a:ext>
            </a:extLst>
          </p:cNvPr>
          <p:cNvSpPr txBox="1"/>
          <p:nvPr/>
        </p:nvSpPr>
        <p:spPr>
          <a:xfrm>
            <a:off x="1582611" y="5119084"/>
            <a:ext cx="9026778" cy="369332"/>
          </a:xfrm>
          <a:prstGeom prst="rect">
            <a:avLst/>
          </a:prstGeom>
          <a:noFill/>
        </p:spPr>
        <p:txBody>
          <a:bodyPr wrap="square">
            <a:spAutoFit/>
          </a:bodyPr>
          <a:lstStyle/>
          <a:p>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*Ductilitate - raportul dintre deformația totală și deformația limită elastică la o secțiune</a:t>
            </a:r>
          </a:p>
        </p:txBody>
      </p:sp>
    </p:spTree>
    <p:extLst>
      <p:ext uri="{BB962C8B-B14F-4D97-AF65-F5344CB8AC3E}">
        <p14:creationId xmlns:p14="http://schemas.microsoft.com/office/powerpoint/2010/main" val="4196612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en-US" dirty="0"/>
              <a:t>Gama de </a:t>
            </a:r>
            <a:r>
              <a:rPr lang="en-US" dirty="0" err="1"/>
              <a:t>dimensiuni</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18</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3094708" y="140588"/>
            <a:ext cx="6774427"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CARACTERISTICI, DIMENSIUNI, PRESIUNI ADMISIBILE</a:t>
            </a:r>
            <a:r>
              <a:rPr lang="en-US" sz="2400" u="sng" dirty="0">
                <a:latin typeface="Calibri" panose="020F0502020204030204" pitchFamily="34" charset="0"/>
                <a:ea typeface="Calibri" panose="020F0502020204030204" pitchFamily="34" charset="0"/>
                <a:cs typeface="Calibri" panose="020F0502020204030204" pitchFamily="34" charset="0"/>
              </a:rPr>
              <a:t> [5]</a:t>
            </a:r>
            <a:endParaRPr lang="ro-RO" sz="2400" u="sng" dirty="0">
              <a:solidFill>
                <a:schemeClr val="tx1"/>
              </a:solidFill>
            </a:endParaRPr>
          </a:p>
        </p:txBody>
      </p:sp>
      <p:sp>
        <p:nvSpPr>
          <p:cNvPr id="7" name="CasetăText 6">
            <a:extLst>
              <a:ext uri="{FF2B5EF4-FFF2-40B4-BE49-F238E27FC236}">
                <a16:creationId xmlns:a16="http://schemas.microsoft.com/office/drawing/2014/main" id="{2EA51D76-474C-10B4-97E0-91D64F3B1F6A}"/>
              </a:ext>
            </a:extLst>
          </p:cNvPr>
          <p:cNvSpPr txBox="1"/>
          <p:nvPr/>
        </p:nvSpPr>
        <p:spPr>
          <a:xfrm>
            <a:off x="497209" y="1789083"/>
            <a:ext cx="2266804" cy="3139321"/>
          </a:xfrm>
          <a:prstGeom prst="rect">
            <a:avLst/>
          </a:prstGeom>
          <a:noFill/>
        </p:spPr>
        <p:txBody>
          <a:bodyPr wrap="square">
            <a:spAutoFit/>
          </a:bodyPr>
          <a:lstStyle/>
          <a:p>
            <a:pPr algn="just"/>
            <a:r>
              <a:rPr lang="ro-RO" dirty="0">
                <a:latin typeface="Calibri" panose="020F0502020204030204" pitchFamily="34" charset="0"/>
                <a:ea typeface="Calibri" panose="020F0502020204030204" pitchFamily="34" charset="0"/>
                <a:cs typeface="Calibri" panose="020F0502020204030204" pitchFamily="34" charset="0"/>
              </a:rPr>
              <a:t>Ţevile se pot procura cu sau fără înveliș de plastic.</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dirty="0">
                <a:latin typeface="Calibri" panose="020F0502020204030204" pitchFamily="34" charset="0"/>
                <a:ea typeface="Calibri" panose="020F0502020204030204" pitchFamily="34" charset="0"/>
                <a:cs typeface="Calibri" panose="020F0502020204030204" pitchFamily="34" charset="0"/>
              </a:rPr>
              <a:t>Învelișul de plastic rezistă la temperatură permanentă de 95°C. </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Datele tehnice de bază sunt centralizate în tabelul 1.2</a:t>
            </a:r>
            <a:r>
              <a:rPr lang="ro-RO" dirty="0">
                <a:solidFill>
                  <a:schemeClr val="bg2"/>
                </a:solidFill>
              </a:rPr>
              <a:t>.</a:t>
            </a:r>
          </a:p>
        </p:txBody>
      </p:sp>
      <p:pic>
        <p:nvPicPr>
          <p:cNvPr id="12" name="Imagine 11">
            <a:extLst>
              <a:ext uri="{FF2B5EF4-FFF2-40B4-BE49-F238E27FC236}">
                <a16:creationId xmlns:a16="http://schemas.microsoft.com/office/drawing/2014/main" id="{D5C48E71-0B59-4198-799E-D52831F2F0A6}"/>
              </a:ext>
            </a:extLst>
          </p:cNvPr>
          <p:cNvPicPr>
            <a:picLocks noChangeAspect="1"/>
          </p:cNvPicPr>
          <p:nvPr/>
        </p:nvPicPr>
        <p:blipFill>
          <a:blip r:embed="rId4"/>
          <a:stretch>
            <a:fillRect/>
          </a:stretch>
        </p:blipFill>
        <p:spPr>
          <a:xfrm>
            <a:off x="3046068" y="893420"/>
            <a:ext cx="6774427" cy="4930648"/>
          </a:xfrm>
          <a:prstGeom prst="rect">
            <a:avLst/>
          </a:prstGeom>
        </p:spPr>
      </p:pic>
      <p:sp>
        <p:nvSpPr>
          <p:cNvPr id="14" name="CasetăText 13">
            <a:extLst>
              <a:ext uri="{FF2B5EF4-FFF2-40B4-BE49-F238E27FC236}">
                <a16:creationId xmlns:a16="http://schemas.microsoft.com/office/drawing/2014/main" id="{E85125E5-646C-A09B-A5AF-9A282098B645}"/>
              </a:ext>
            </a:extLst>
          </p:cNvPr>
          <p:cNvSpPr txBox="1"/>
          <p:nvPr/>
        </p:nvSpPr>
        <p:spPr>
          <a:xfrm>
            <a:off x="3046069" y="5853797"/>
            <a:ext cx="6774426" cy="646331"/>
          </a:xfrm>
          <a:prstGeom prst="rect">
            <a:avLst/>
          </a:prstGeom>
          <a:noFill/>
        </p:spPr>
        <p:txBody>
          <a:bodyPr wrap="square">
            <a:spAutoFit/>
          </a:bodyPr>
          <a:lstStyle/>
          <a:p>
            <a:pPr algn="ctr"/>
            <a:r>
              <a:rPr lang="ro-RO" dirty="0">
                <a:solidFill>
                  <a:schemeClr val="bg2"/>
                </a:solidFill>
                <a:ea typeface="Calibri" panose="020F0502020204030204" pitchFamily="34" charset="0"/>
                <a:cs typeface="Calibri" panose="020F0502020204030204" pitchFamily="34" charset="0"/>
              </a:rPr>
              <a:t>Tabel 1.2. Date tehnice referitoare la greutatea, volumul </a:t>
            </a:r>
            <a:r>
              <a:rPr lang="ro-RO" dirty="0" err="1">
                <a:solidFill>
                  <a:schemeClr val="bg2"/>
                </a:solidFill>
                <a:ea typeface="Calibri" panose="020F0502020204030204" pitchFamily="34" charset="0"/>
                <a:cs typeface="Calibri" panose="020F0502020204030204" pitchFamily="34" charset="0"/>
              </a:rPr>
              <a:t>şi</a:t>
            </a:r>
            <a:r>
              <a:rPr lang="ro-RO" dirty="0">
                <a:solidFill>
                  <a:schemeClr val="bg2"/>
                </a:solidFill>
                <a:ea typeface="Calibri" panose="020F0502020204030204" pitchFamily="34" charset="0"/>
                <a:cs typeface="Calibri" panose="020F0502020204030204" pitchFamily="34" charset="0"/>
              </a:rPr>
              <a:t> presiunea de lucru conform standardului </a:t>
            </a:r>
            <a:r>
              <a:rPr lang="ro-RO" dirty="0" err="1">
                <a:solidFill>
                  <a:schemeClr val="bg2"/>
                </a:solidFill>
                <a:ea typeface="Calibri" panose="020F0502020204030204" pitchFamily="34" charset="0"/>
                <a:cs typeface="Calibri" panose="020F0502020204030204" pitchFamily="34" charset="0"/>
              </a:rPr>
              <a:t>ţevilor</a:t>
            </a:r>
            <a:r>
              <a:rPr lang="ro-RO" dirty="0">
                <a:solidFill>
                  <a:schemeClr val="bg2"/>
                </a:solidFill>
                <a:ea typeface="Calibri" panose="020F0502020204030204" pitchFamily="34" charset="0"/>
                <a:cs typeface="Calibri" panose="020F0502020204030204" pitchFamily="34" charset="0"/>
              </a:rPr>
              <a:t> de cupru EN 1057</a:t>
            </a:r>
          </a:p>
        </p:txBody>
      </p:sp>
      <p:sp>
        <p:nvSpPr>
          <p:cNvPr id="16" name="CasetăText 15">
            <a:extLst>
              <a:ext uri="{FF2B5EF4-FFF2-40B4-BE49-F238E27FC236}">
                <a16:creationId xmlns:a16="http://schemas.microsoft.com/office/drawing/2014/main" id="{7DDF9D7C-B205-F9C8-F975-1306E8AB5D3C}"/>
              </a:ext>
            </a:extLst>
          </p:cNvPr>
          <p:cNvSpPr txBox="1"/>
          <p:nvPr/>
        </p:nvSpPr>
        <p:spPr>
          <a:xfrm>
            <a:off x="9964523" y="1490651"/>
            <a:ext cx="1933005" cy="4247317"/>
          </a:xfrm>
          <a:prstGeom prst="rect">
            <a:avLst/>
          </a:prstGeom>
          <a:noFill/>
        </p:spPr>
        <p:txBody>
          <a:bodyPr wrap="square">
            <a:spAutoFit/>
          </a:bodyPr>
          <a:lstStyle/>
          <a:p>
            <a:pPr algn="just"/>
            <a:r>
              <a:rPr lang="ro-RO" baseline="30000" dirty="0">
                <a:solidFill>
                  <a:schemeClr val="bg2"/>
                </a:solidFill>
                <a:latin typeface="Calibri" panose="020F0502020204030204" pitchFamily="34" charset="0"/>
                <a:ea typeface="Calibri" panose="020F0502020204030204" pitchFamily="34" charset="0"/>
                <a:cs typeface="Calibri" panose="020F0502020204030204" pitchFamily="34" charset="0"/>
              </a:rPr>
              <a:t>1</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Îmbinarea lipită cu factor de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siguranţă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S=3,5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se aplică la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ţevi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trase fără cusătură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la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ţevi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sudate </a:t>
            </a:r>
          </a:p>
          <a:p>
            <a:pPr algn="just"/>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r>
              <a:rPr lang="ro-RO" baseline="30000" dirty="0">
                <a:solidFill>
                  <a:schemeClr val="bg2"/>
                </a:solidFill>
                <a:latin typeface="Calibri" panose="020F0502020204030204" pitchFamily="34" charset="0"/>
                <a:ea typeface="Calibri" panose="020F0502020204030204" pitchFamily="34" charset="0"/>
                <a:cs typeface="Calibri" panose="020F0502020204030204" pitchFamily="34" charset="0"/>
              </a:rPr>
              <a:t>2</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Conform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fişei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informaţii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W 6/2 AD factorul de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siguranţă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S=4</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se aplică la sistemele cu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imbinare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sudată fără fitinguri. </a:t>
            </a:r>
          </a:p>
        </p:txBody>
      </p:sp>
    </p:spTree>
    <p:extLst>
      <p:ext uri="{BB962C8B-B14F-4D97-AF65-F5344CB8AC3E}">
        <p14:creationId xmlns:p14="http://schemas.microsoft.com/office/powerpoint/2010/main" val="111312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en-US" dirty="0" err="1"/>
              <a:t>Dilatarea</a:t>
            </a:r>
            <a:r>
              <a:rPr lang="en-US" dirty="0"/>
              <a:t> c</a:t>
            </a:r>
            <a:r>
              <a:rPr lang="ro-RO" dirty="0" err="1"/>
              <a:t>onducte</a:t>
            </a:r>
            <a:r>
              <a:rPr lang="en-US" dirty="0"/>
              <a:t>lor</a:t>
            </a:r>
            <a:r>
              <a:rPr lang="ro-RO" dirty="0"/>
              <a:t>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19</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9085634" y="140588"/>
            <a:ext cx="1973230"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DILATAREA</a:t>
            </a:r>
            <a:r>
              <a:rPr lang="en-US" sz="2400" u="sng" dirty="0">
                <a:latin typeface="Calibri" panose="020F0502020204030204" pitchFamily="34" charset="0"/>
                <a:ea typeface="Calibri" panose="020F0502020204030204" pitchFamily="34" charset="0"/>
                <a:cs typeface="Calibri" panose="020F0502020204030204" pitchFamily="34" charset="0"/>
              </a:rPr>
              <a:t> [5]</a:t>
            </a:r>
            <a:endParaRPr lang="ro-RO" sz="2400" u="sng" dirty="0">
              <a:solidFill>
                <a:schemeClr val="tx1"/>
              </a:solidFill>
            </a:endParaRPr>
          </a:p>
        </p:txBody>
      </p:sp>
      <p:sp>
        <p:nvSpPr>
          <p:cNvPr id="7" name="CasetăText 6">
            <a:extLst>
              <a:ext uri="{FF2B5EF4-FFF2-40B4-BE49-F238E27FC236}">
                <a16:creationId xmlns:a16="http://schemas.microsoft.com/office/drawing/2014/main" id="{2CA55999-04A7-512D-F2EC-F73059DC14C7}"/>
              </a:ext>
            </a:extLst>
          </p:cNvPr>
          <p:cNvSpPr txBox="1"/>
          <p:nvPr/>
        </p:nvSpPr>
        <p:spPr>
          <a:xfrm>
            <a:off x="778643" y="758770"/>
            <a:ext cx="2544660" cy="2031325"/>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Dilatarea </a:t>
            </a:r>
            <a:r>
              <a:rPr lang="ro-RO" b="1" dirty="0" err="1">
                <a:solidFill>
                  <a:schemeClr val="bg2"/>
                </a:solidFill>
                <a:latin typeface="Calibri" panose="020F0502020204030204" pitchFamily="34" charset="0"/>
                <a:ea typeface="Calibri" panose="020F0502020204030204" pitchFamily="34" charset="0"/>
                <a:cs typeface="Calibri" panose="020F0502020204030204" pitchFamily="34" charset="0"/>
              </a:rPr>
              <a:t>ţevii</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 de cupru </a:t>
            </a:r>
            <a:r>
              <a:rPr lang="ro-RO" b="1" dirty="0">
                <a:latin typeface="Calibri" panose="020F0502020204030204" pitchFamily="34" charset="0"/>
                <a:ea typeface="Calibri" panose="020F0502020204030204" pitchFamily="34" charset="0"/>
                <a:cs typeface="Calibri" panose="020F0502020204030204" pitchFamily="34" charset="0"/>
              </a:rPr>
              <a:t>este aproape </a:t>
            </a:r>
            <a:r>
              <a:rPr lang="ro-RO" b="1" u="sng" dirty="0">
                <a:latin typeface="Calibri" panose="020F0502020204030204" pitchFamily="34" charset="0"/>
                <a:ea typeface="Calibri" panose="020F0502020204030204" pitchFamily="34" charset="0"/>
                <a:cs typeface="Calibri" panose="020F0502020204030204" pitchFamily="34" charset="0"/>
              </a:rPr>
              <a:t>de două ori mai mare decât cea a </a:t>
            </a:r>
            <a:r>
              <a:rPr lang="ro-RO" b="1" u="sng" dirty="0" err="1">
                <a:latin typeface="Calibri" panose="020F0502020204030204" pitchFamily="34" charset="0"/>
                <a:ea typeface="Calibri" panose="020F0502020204030204" pitchFamily="34" charset="0"/>
                <a:cs typeface="Calibri" panose="020F0502020204030204" pitchFamily="34" charset="0"/>
              </a:rPr>
              <a:t>ţevilor</a:t>
            </a:r>
            <a:r>
              <a:rPr lang="ro-RO" b="1" u="sng" dirty="0">
                <a:latin typeface="Calibri" panose="020F0502020204030204" pitchFamily="34" charset="0"/>
                <a:ea typeface="Calibri" panose="020F0502020204030204" pitchFamily="34" charset="0"/>
                <a:cs typeface="Calibri" panose="020F0502020204030204" pitchFamily="34" charset="0"/>
              </a:rPr>
              <a:t> </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din </a:t>
            </a:r>
            <a:r>
              <a:rPr lang="ro-RO"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oţel</a:t>
            </a:r>
            <a:r>
              <a:rPr lang="ro-RO" b="1" dirty="0">
                <a:latin typeface="Calibri" panose="020F0502020204030204" pitchFamily="34" charset="0"/>
                <a:ea typeface="Calibri" panose="020F0502020204030204" pitchFamily="34" charset="0"/>
                <a:cs typeface="Calibri" panose="020F0502020204030204" pitchFamily="34" charset="0"/>
              </a:rPr>
              <a:t>, dar numai cca. </a:t>
            </a:r>
            <a:r>
              <a:rPr lang="ro-RO" b="1" u="sng" dirty="0">
                <a:latin typeface="Calibri" panose="020F0502020204030204" pitchFamily="34" charset="0"/>
                <a:ea typeface="Calibri" panose="020F0502020204030204" pitchFamily="34" charset="0"/>
                <a:cs typeface="Calibri" panose="020F0502020204030204" pitchFamily="34" charset="0"/>
              </a:rPr>
              <a:t>o pătrime față de cea a </a:t>
            </a:r>
            <a:r>
              <a:rPr lang="ro-RO"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ţevilor</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 din plastic</a:t>
            </a:r>
            <a:r>
              <a:rPr lang="ro-RO" b="1" u="sng" dirty="0">
                <a:latin typeface="Calibri" panose="020F0502020204030204" pitchFamily="34" charset="0"/>
                <a:ea typeface="Calibri" panose="020F0502020204030204" pitchFamily="34" charset="0"/>
                <a:cs typeface="Calibri" panose="020F0502020204030204" pitchFamily="34" charset="0"/>
              </a:rPr>
              <a:t>.</a:t>
            </a:r>
          </a:p>
        </p:txBody>
      </p:sp>
      <p:pic>
        <p:nvPicPr>
          <p:cNvPr id="9" name="Imagine 8">
            <a:extLst>
              <a:ext uri="{FF2B5EF4-FFF2-40B4-BE49-F238E27FC236}">
                <a16:creationId xmlns:a16="http://schemas.microsoft.com/office/drawing/2014/main" id="{E3C9A0A2-B46F-662F-A375-A8AEA15C2ED1}"/>
              </a:ext>
            </a:extLst>
          </p:cNvPr>
          <p:cNvPicPr>
            <a:picLocks noChangeAspect="1"/>
          </p:cNvPicPr>
          <p:nvPr/>
        </p:nvPicPr>
        <p:blipFill>
          <a:blip r:embed="rId4"/>
          <a:stretch>
            <a:fillRect/>
          </a:stretch>
        </p:blipFill>
        <p:spPr>
          <a:xfrm>
            <a:off x="3750745" y="278141"/>
            <a:ext cx="4738263" cy="6080272"/>
          </a:xfrm>
          <a:prstGeom prst="rect">
            <a:avLst/>
          </a:prstGeom>
        </p:spPr>
      </p:pic>
      <p:sp>
        <p:nvSpPr>
          <p:cNvPr id="11" name="CasetăText 10">
            <a:extLst>
              <a:ext uri="{FF2B5EF4-FFF2-40B4-BE49-F238E27FC236}">
                <a16:creationId xmlns:a16="http://schemas.microsoft.com/office/drawing/2014/main" id="{C780F894-00F8-6D38-58C3-883EBEEF369B}"/>
              </a:ext>
            </a:extLst>
          </p:cNvPr>
          <p:cNvSpPr txBox="1"/>
          <p:nvPr/>
        </p:nvSpPr>
        <p:spPr>
          <a:xfrm>
            <a:off x="8916450" y="3546031"/>
            <a:ext cx="2624638" cy="1200329"/>
          </a:xfrm>
          <a:prstGeom prst="rect">
            <a:avLst/>
          </a:prstGeom>
          <a:noFill/>
        </p:spPr>
        <p:txBody>
          <a:bodyPr wrap="square">
            <a:spAutoFit/>
          </a:bodyPr>
          <a:lstStyle/>
          <a:p>
            <a:pPr algn="ctr"/>
            <a:r>
              <a:rPr lang="ro-RO" b="1" dirty="0">
                <a:solidFill>
                  <a:schemeClr val="bg2"/>
                </a:solidFill>
              </a:rPr>
              <a:t>Fig. 10 Alungirea </a:t>
            </a:r>
            <a:r>
              <a:rPr lang="ro-RO" b="1" dirty="0" err="1">
                <a:solidFill>
                  <a:schemeClr val="bg2"/>
                </a:solidFill>
              </a:rPr>
              <a:t>ţevii</a:t>
            </a:r>
            <a:r>
              <a:rPr lang="ro-RO" b="1" dirty="0">
                <a:solidFill>
                  <a:schemeClr val="bg2"/>
                </a:solidFill>
              </a:rPr>
              <a:t> de cupru cauzată de dilatarea termică, in </a:t>
            </a:r>
            <a:r>
              <a:rPr lang="ro-RO" b="1" dirty="0" err="1">
                <a:solidFill>
                  <a:schemeClr val="bg2"/>
                </a:solidFill>
              </a:rPr>
              <a:t>funcţie</a:t>
            </a:r>
            <a:r>
              <a:rPr lang="ro-RO" b="1" dirty="0">
                <a:solidFill>
                  <a:schemeClr val="bg2"/>
                </a:solidFill>
              </a:rPr>
              <a:t> de lungimea </a:t>
            </a:r>
            <a:r>
              <a:rPr lang="ro-RO" b="1" dirty="0" err="1">
                <a:solidFill>
                  <a:schemeClr val="bg2"/>
                </a:solidFill>
              </a:rPr>
              <a:t>ţevii</a:t>
            </a:r>
            <a:endParaRPr lang="ro-RO" b="1" dirty="0">
              <a:solidFill>
                <a:schemeClr val="bg2"/>
              </a:solidFill>
            </a:endParaRPr>
          </a:p>
        </p:txBody>
      </p:sp>
      <p:sp>
        <p:nvSpPr>
          <p:cNvPr id="13" name="CasetăText 12">
            <a:extLst>
              <a:ext uri="{FF2B5EF4-FFF2-40B4-BE49-F238E27FC236}">
                <a16:creationId xmlns:a16="http://schemas.microsoft.com/office/drawing/2014/main" id="{4A8AFCCE-C669-47DF-8D2F-E99005E9E22C}"/>
              </a:ext>
            </a:extLst>
          </p:cNvPr>
          <p:cNvSpPr txBox="1"/>
          <p:nvPr/>
        </p:nvSpPr>
        <p:spPr>
          <a:xfrm>
            <a:off x="765932" y="3318277"/>
            <a:ext cx="2544660" cy="2031325"/>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Alungirea poate fi determinată conform figurii 10, ca </a:t>
            </a:r>
            <a:r>
              <a:rPr lang="ro-RO" b="1" dirty="0" err="1">
                <a:solidFill>
                  <a:schemeClr val="tx2"/>
                </a:solidFill>
                <a:latin typeface="Calibri" panose="020F0502020204030204" pitchFamily="34" charset="0"/>
                <a:ea typeface="Calibri" panose="020F0502020204030204" pitchFamily="34" charset="0"/>
                <a:cs typeface="Calibri" panose="020F0502020204030204" pitchFamily="34" charset="0"/>
              </a:rPr>
              <a:t>funcţie</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a </a:t>
            </a:r>
            <a:r>
              <a:rPr lang="ro-RO" b="1" dirty="0" err="1">
                <a:solidFill>
                  <a:schemeClr val="tx2"/>
                </a:solidFill>
                <a:latin typeface="Calibri" panose="020F0502020204030204" pitchFamily="34" charset="0"/>
                <a:ea typeface="Calibri" panose="020F0502020204030204" pitchFamily="34" charset="0"/>
                <a:cs typeface="Calibri" panose="020F0502020204030204" pitchFamily="34" charset="0"/>
              </a:rPr>
              <a:t>diferenţei</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dintre temperatura de lucru </a:t>
            </a:r>
            <a:r>
              <a:rPr lang="ro-RO" b="1" dirty="0" err="1">
                <a:solidFill>
                  <a:schemeClr val="tx2"/>
                </a:solidFill>
                <a:latin typeface="Calibri" panose="020F0502020204030204" pitchFamily="34" charset="0"/>
                <a:ea typeface="Calibri" panose="020F0502020204030204" pitchFamily="34" charset="0"/>
                <a:cs typeface="Calibri" panose="020F0502020204030204" pitchFamily="34" charset="0"/>
              </a:rPr>
              <a:t>şi</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temperatura de instalare. </a:t>
            </a:r>
          </a:p>
        </p:txBody>
      </p:sp>
      <p:sp>
        <p:nvSpPr>
          <p:cNvPr id="15" name="CasetăText 14">
            <a:extLst>
              <a:ext uri="{FF2B5EF4-FFF2-40B4-BE49-F238E27FC236}">
                <a16:creationId xmlns:a16="http://schemas.microsoft.com/office/drawing/2014/main" id="{B69BF2FA-7406-07DE-A01F-1A4846BB66D9}"/>
              </a:ext>
            </a:extLst>
          </p:cNvPr>
          <p:cNvSpPr txBox="1"/>
          <p:nvPr/>
        </p:nvSpPr>
        <p:spPr>
          <a:xfrm>
            <a:off x="8916451" y="680480"/>
            <a:ext cx="2624638" cy="2031325"/>
          </a:xfrm>
          <a:prstGeom prst="rect">
            <a:avLst/>
          </a:prstGeom>
          <a:noFill/>
        </p:spPr>
        <p:txBody>
          <a:bodyPr wrap="square">
            <a:spAutoFit/>
          </a:bodyPr>
          <a:lstStyle/>
          <a:p>
            <a:pPr algn="just"/>
            <a:r>
              <a:rPr lang="ro-RO" dirty="0">
                <a:latin typeface="Calibri" panose="020F0502020204030204" pitchFamily="34" charset="0"/>
                <a:ea typeface="Calibri" panose="020F0502020204030204" pitchFamily="34" charset="0"/>
                <a:cs typeface="Calibri" panose="020F0502020204030204" pitchFamily="34" charset="0"/>
              </a:rPr>
              <a:t>Pentru fiecare grad Celsius cu care temperatura crește, un metru de țeavă din cupru își mărește lungimea cu aproximativ 16,5 micrometri (</a:t>
            </a:r>
            <a:r>
              <a:rPr lang="el-GR" dirty="0">
                <a:latin typeface="Calibri" panose="020F0502020204030204" pitchFamily="34" charset="0"/>
                <a:ea typeface="Calibri" panose="020F0502020204030204" pitchFamily="34" charset="0"/>
                <a:cs typeface="Calibri" panose="020F0502020204030204" pitchFamily="34" charset="0"/>
              </a:rPr>
              <a:t>μ</a:t>
            </a:r>
            <a:r>
              <a:rPr lang="ro-RO" dirty="0">
                <a:latin typeface="Calibri" panose="020F0502020204030204" pitchFamily="34" charset="0"/>
                <a:ea typeface="Calibri" panose="020F0502020204030204" pitchFamily="34" charset="0"/>
                <a:cs typeface="Calibri" panose="020F0502020204030204" pitchFamily="34" charset="0"/>
              </a:rPr>
              <a:t>m)</a:t>
            </a:r>
          </a:p>
        </p:txBody>
      </p:sp>
      <p:cxnSp>
        <p:nvCxnSpPr>
          <p:cNvPr id="17" name="Conector drept cu săgeată 16">
            <a:extLst>
              <a:ext uri="{FF2B5EF4-FFF2-40B4-BE49-F238E27FC236}">
                <a16:creationId xmlns:a16="http://schemas.microsoft.com/office/drawing/2014/main" id="{50DE75A9-A6F6-BDBA-EF13-099706201F43}"/>
              </a:ext>
            </a:extLst>
          </p:cNvPr>
          <p:cNvCxnSpPr>
            <a:cxnSpLocks/>
          </p:cNvCxnSpPr>
          <p:nvPr/>
        </p:nvCxnSpPr>
        <p:spPr>
          <a:xfrm flipH="1">
            <a:off x="8489008" y="3735422"/>
            <a:ext cx="476655"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56584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769767" y="2832592"/>
            <a:ext cx="4857456" cy="1192816"/>
          </a:xfrm>
        </p:spPr>
        <p:txBody>
          <a:bodyPr rtlCol="0"/>
          <a:lstStyle/>
          <a:p>
            <a:pPr rtl="0"/>
            <a:r>
              <a:rPr lang="ro-RO" sz="4400" dirty="0"/>
              <a:t>Conducte pentru instalații</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a:t>
            </a:r>
            <a:r>
              <a:rPr lang="en-US" dirty="0"/>
              <a:t>4</a:t>
            </a:r>
            <a:endParaRPr lang="ro-RO" dirty="0"/>
          </a:p>
        </p:txBody>
      </p:sp>
    </p:spTree>
    <p:extLst>
      <p:ext uri="{BB962C8B-B14F-4D97-AF65-F5344CB8AC3E}">
        <p14:creationId xmlns:p14="http://schemas.microsoft.com/office/powerpoint/2010/main" val="2982231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en-US" dirty="0" err="1"/>
              <a:t>Montajul</a:t>
            </a:r>
            <a:r>
              <a:rPr lang="en-US" dirty="0"/>
              <a:t> c</a:t>
            </a:r>
            <a:r>
              <a:rPr lang="ro-RO" dirty="0" err="1"/>
              <a:t>onducte</a:t>
            </a:r>
            <a:r>
              <a:rPr lang="en-US" dirty="0"/>
              <a:t>lor</a:t>
            </a:r>
            <a:r>
              <a:rPr lang="ro-RO" dirty="0"/>
              <a:t>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20</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1169960" y="410534"/>
            <a:ext cx="3879020"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MONTAJUL CONDUCTELOR</a:t>
            </a:r>
            <a:r>
              <a:rPr lang="en-US" sz="2400" u="sng" dirty="0">
                <a:latin typeface="Calibri" panose="020F0502020204030204" pitchFamily="34" charset="0"/>
                <a:ea typeface="Calibri" panose="020F0502020204030204" pitchFamily="34" charset="0"/>
                <a:cs typeface="Calibri" panose="020F0502020204030204" pitchFamily="34" charset="0"/>
              </a:rPr>
              <a:t> [5]</a:t>
            </a:r>
            <a:endParaRPr lang="ro-RO" sz="2400" u="sng" dirty="0">
              <a:solidFill>
                <a:schemeClr val="tx1"/>
              </a:solidFill>
            </a:endParaRPr>
          </a:p>
        </p:txBody>
      </p:sp>
      <p:sp>
        <p:nvSpPr>
          <p:cNvPr id="7" name="CasetăText 6">
            <a:extLst>
              <a:ext uri="{FF2B5EF4-FFF2-40B4-BE49-F238E27FC236}">
                <a16:creationId xmlns:a16="http://schemas.microsoft.com/office/drawing/2014/main" id="{63250DCE-2A25-8E93-C6CF-33076AEB0477}"/>
              </a:ext>
            </a:extLst>
          </p:cNvPr>
          <p:cNvSpPr txBox="1"/>
          <p:nvPr/>
        </p:nvSpPr>
        <p:spPr>
          <a:xfrm>
            <a:off x="778643" y="1236291"/>
            <a:ext cx="4911617" cy="1477328"/>
          </a:xfrm>
          <a:prstGeom prst="rect">
            <a:avLst/>
          </a:prstGeom>
          <a:noFill/>
        </p:spPr>
        <p:txBody>
          <a:bodyPr wrap="square">
            <a:spAutoFit/>
          </a:bodyPr>
          <a:lstStyle/>
          <a:p>
            <a:pPr algn="just"/>
            <a:r>
              <a:rPr lang="ro-RO" dirty="0">
                <a:latin typeface="Calibri" panose="020F0502020204030204" pitchFamily="34" charset="0"/>
                <a:ea typeface="Calibri" panose="020F0502020204030204" pitchFamily="34" charset="0"/>
                <a:cs typeface="Calibri" panose="020F0502020204030204" pitchFamily="34" charset="0"/>
              </a:rPr>
              <a:t>La </a:t>
            </a:r>
            <a:r>
              <a:rPr lang="ro-RO" dirty="0" err="1">
                <a:latin typeface="Calibri" panose="020F0502020204030204" pitchFamily="34" charset="0"/>
                <a:ea typeface="Calibri" panose="020F0502020204030204" pitchFamily="34" charset="0"/>
                <a:cs typeface="Calibri" panose="020F0502020204030204" pitchFamily="34" charset="0"/>
              </a:rPr>
              <a:t>ţevile</a:t>
            </a:r>
            <a:r>
              <a:rPr lang="ro-RO" dirty="0">
                <a:latin typeface="Calibri" panose="020F0502020204030204" pitchFamily="34" charset="0"/>
                <a:ea typeface="Calibri" panose="020F0502020204030204" pitchFamily="34" charset="0"/>
                <a:cs typeface="Calibri" panose="020F0502020204030204" pitchFamily="34" charset="0"/>
              </a:rPr>
              <a:t> montate aparent, între punctul de prindere </a:t>
            </a:r>
            <a:r>
              <a:rPr lang="ro-RO" dirty="0" err="1">
                <a:latin typeface="Calibri" panose="020F0502020204030204" pitchFamily="34" charset="0"/>
                <a:ea typeface="Calibri" panose="020F0502020204030204" pitchFamily="34" charset="0"/>
                <a:cs typeface="Calibri" panose="020F0502020204030204" pitchFamily="34" charset="0"/>
              </a:rPr>
              <a:t>şi</a:t>
            </a:r>
            <a:r>
              <a:rPr lang="ro-RO" dirty="0">
                <a:latin typeface="Calibri" panose="020F0502020204030204" pitchFamily="34" charset="0"/>
                <a:ea typeface="Calibri" panose="020F0502020204030204" pitchFamily="34" charset="0"/>
                <a:cs typeface="Calibri" panose="020F0502020204030204" pitchFamily="34" charset="0"/>
              </a:rPr>
              <a:t> punctul de schimbare a </a:t>
            </a:r>
            <a:r>
              <a:rPr lang="ro-RO" dirty="0" err="1">
                <a:latin typeface="Calibri" panose="020F0502020204030204" pitchFamily="34" charset="0"/>
                <a:ea typeface="Calibri" panose="020F0502020204030204" pitchFamily="34" charset="0"/>
                <a:cs typeface="Calibri" panose="020F0502020204030204" pitchFamily="34" charset="0"/>
              </a:rPr>
              <a:t>direcţiei</a:t>
            </a:r>
            <a:r>
              <a:rPr lang="ro-RO" dirty="0">
                <a:latin typeface="Calibri" panose="020F0502020204030204" pitchFamily="34" charset="0"/>
                <a:ea typeface="Calibri" panose="020F0502020204030204" pitchFamily="34" charset="0"/>
                <a:cs typeface="Calibri" panose="020F0502020204030204" pitchFamily="34" charset="0"/>
              </a:rPr>
              <a:t> va fi lăsată o </a:t>
            </a:r>
            <a:r>
              <a:rPr lang="ro-RO" dirty="0" err="1">
                <a:latin typeface="Calibri" panose="020F0502020204030204" pitchFamily="34" charset="0"/>
                <a:ea typeface="Calibri" panose="020F0502020204030204" pitchFamily="34" charset="0"/>
                <a:cs typeface="Calibri" panose="020F0502020204030204" pitchFamily="34" charset="0"/>
              </a:rPr>
              <a:t>distanţă</a:t>
            </a:r>
            <a:r>
              <a:rPr lang="ro-RO" dirty="0">
                <a:latin typeface="Calibri" panose="020F0502020204030204" pitchFamily="34" charset="0"/>
                <a:ea typeface="Calibri" panose="020F0502020204030204" pitchFamily="34" charset="0"/>
                <a:cs typeface="Calibri" panose="020F0502020204030204" pitchFamily="34" charset="0"/>
              </a:rPr>
              <a:t> A. (v. figura 11)</a:t>
            </a:r>
          </a:p>
          <a:p>
            <a:pPr algn="just"/>
            <a:r>
              <a:rPr lang="ro-RO" dirty="0">
                <a:latin typeface="Calibri" panose="020F0502020204030204" pitchFamily="34" charset="0"/>
                <a:ea typeface="Calibri" panose="020F0502020204030204" pitchFamily="34" charset="0"/>
                <a:cs typeface="Calibri" panose="020F0502020204030204" pitchFamily="34" charset="0"/>
              </a:rPr>
              <a:t>Această </a:t>
            </a:r>
            <a:r>
              <a:rPr lang="ro-RO" dirty="0" err="1">
                <a:latin typeface="Calibri" panose="020F0502020204030204" pitchFamily="34" charset="0"/>
                <a:ea typeface="Calibri" panose="020F0502020204030204" pitchFamily="34" charset="0"/>
                <a:cs typeface="Calibri" panose="020F0502020204030204" pitchFamily="34" charset="0"/>
              </a:rPr>
              <a:t>distanţă</a:t>
            </a:r>
            <a:r>
              <a:rPr lang="ro-RO" dirty="0">
                <a:latin typeface="Calibri" panose="020F0502020204030204" pitchFamily="34" charset="0"/>
                <a:ea typeface="Calibri" panose="020F0502020204030204" pitchFamily="34" charset="0"/>
                <a:cs typeface="Calibri" panose="020F0502020204030204" pitchFamily="34" charset="0"/>
              </a:rPr>
              <a:t> este necesară pentru ca </a:t>
            </a:r>
            <a:r>
              <a:rPr lang="ro-RO" dirty="0" err="1">
                <a:latin typeface="Calibri" panose="020F0502020204030204" pitchFamily="34" charset="0"/>
                <a:ea typeface="Calibri" panose="020F0502020204030204" pitchFamily="34" charset="0"/>
                <a:cs typeface="Calibri" panose="020F0502020204030204" pitchFamily="34" charset="0"/>
              </a:rPr>
              <a:t>ţeava</a:t>
            </a:r>
            <a:r>
              <a:rPr lang="ro-RO" dirty="0">
                <a:latin typeface="Calibri" panose="020F0502020204030204" pitchFamily="34" charset="0"/>
                <a:ea typeface="Calibri" panose="020F0502020204030204" pitchFamily="34" charset="0"/>
                <a:cs typeface="Calibri" panose="020F0502020204030204" pitchFamily="34" charset="0"/>
              </a:rPr>
              <a:t> să nu sufere o schimbare de formă.</a:t>
            </a:r>
          </a:p>
        </p:txBody>
      </p:sp>
      <p:pic>
        <p:nvPicPr>
          <p:cNvPr id="9" name="Imagine 8">
            <a:extLst>
              <a:ext uri="{FF2B5EF4-FFF2-40B4-BE49-F238E27FC236}">
                <a16:creationId xmlns:a16="http://schemas.microsoft.com/office/drawing/2014/main" id="{8E74C6DB-9277-81A9-F2CB-6558B32BC6AA}"/>
              </a:ext>
            </a:extLst>
          </p:cNvPr>
          <p:cNvPicPr>
            <a:picLocks noChangeAspect="1"/>
          </p:cNvPicPr>
          <p:nvPr/>
        </p:nvPicPr>
        <p:blipFill>
          <a:blip r:embed="rId4"/>
          <a:stretch>
            <a:fillRect/>
          </a:stretch>
        </p:blipFill>
        <p:spPr>
          <a:xfrm>
            <a:off x="6265749" y="348547"/>
            <a:ext cx="4911617" cy="49636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asetăText 9">
            <a:extLst>
              <a:ext uri="{FF2B5EF4-FFF2-40B4-BE49-F238E27FC236}">
                <a16:creationId xmlns:a16="http://schemas.microsoft.com/office/drawing/2014/main" id="{FB7765E1-C4D3-B5CE-70BB-89571E8C918C}"/>
              </a:ext>
            </a:extLst>
          </p:cNvPr>
          <p:cNvSpPr txBox="1"/>
          <p:nvPr/>
        </p:nvSpPr>
        <p:spPr>
          <a:xfrm>
            <a:off x="6679885" y="5381789"/>
            <a:ext cx="4083344" cy="646331"/>
          </a:xfrm>
          <a:prstGeom prst="rect">
            <a:avLst/>
          </a:prstGeom>
          <a:noFill/>
        </p:spPr>
        <p:txBody>
          <a:bodyPr wrap="square">
            <a:spAutoFit/>
          </a:bodyPr>
          <a:lstStyle/>
          <a:p>
            <a:pPr algn="ctr"/>
            <a:r>
              <a:rPr lang="ro-RO" dirty="0">
                <a:solidFill>
                  <a:schemeClr val="bg2"/>
                </a:solidFill>
              </a:rPr>
              <a:t>Fig. 11 Poziţionarea suporturilor mobile ale țevilor cu schimbare de direcție</a:t>
            </a:r>
          </a:p>
        </p:txBody>
      </p:sp>
      <p:sp>
        <p:nvSpPr>
          <p:cNvPr id="12" name="CasetăText 11">
            <a:extLst>
              <a:ext uri="{FF2B5EF4-FFF2-40B4-BE49-F238E27FC236}">
                <a16:creationId xmlns:a16="http://schemas.microsoft.com/office/drawing/2014/main" id="{3C844640-DB23-0AD8-5DA4-97B73153CEDB}"/>
              </a:ext>
            </a:extLst>
          </p:cNvPr>
          <p:cNvSpPr txBox="1"/>
          <p:nvPr/>
        </p:nvSpPr>
        <p:spPr>
          <a:xfrm>
            <a:off x="763561" y="3003040"/>
            <a:ext cx="4911617" cy="2585323"/>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Ţevile pot fi prevăzute cu dispozitive de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susţinere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culisantă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sau fixă. Pot fi procurate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brăţări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de fixare din plastic, din cupru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din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oţel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t>
            </a:r>
          </a:p>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Se va acorda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atenţie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deosebită ca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brăţările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din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oţel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să nu atingă direct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ţeava</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din cupru deoarece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declanşează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coroziune electrochimică datorită efectului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umidităţii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ceea ce va distruge suportul din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oţel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În astfel de cazuri se vor utiliza garnituri de cauciuc între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ţeavă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brăţară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96874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en-US" dirty="0" err="1"/>
              <a:t>Izolarea</a:t>
            </a:r>
            <a:r>
              <a:rPr lang="en-US" dirty="0"/>
              <a:t> c</a:t>
            </a:r>
            <a:r>
              <a:rPr lang="ro-RO" dirty="0" err="1"/>
              <a:t>onducte</a:t>
            </a:r>
            <a:r>
              <a:rPr lang="en-US" dirty="0"/>
              <a:t>lor</a:t>
            </a:r>
            <a:r>
              <a:rPr lang="ro-RO" dirty="0"/>
              <a:t>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21</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1555829" y="410534"/>
            <a:ext cx="3659222"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IZOLAREA CONDUCTELOR</a:t>
            </a:r>
            <a:r>
              <a:rPr lang="en-US" sz="2400" u="sng" dirty="0">
                <a:latin typeface="Calibri" panose="020F0502020204030204" pitchFamily="34" charset="0"/>
                <a:ea typeface="Calibri" panose="020F0502020204030204" pitchFamily="34" charset="0"/>
                <a:cs typeface="Calibri" panose="020F0502020204030204" pitchFamily="34" charset="0"/>
              </a:rPr>
              <a:t> [5]</a:t>
            </a:r>
            <a:endParaRPr lang="ro-RO" sz="2400" u="sng" dirty="0">
              <a:solidFill>
                <a:schemeClr val="tx1"/>
              </a:solidFill>
            </a:endParaRPr>
          </a:p>
        </p:txBody>
      </p:sp>
      <p:sp>
        <p:nvSpPr>
          <p:cNvPr id="7" name="CasetăText 6">
            <a:extLst>
              <a:ext uri="{FF2B5EF4-FFF2-40B4-BE49-F238E27FC236}">
                <a16:creationId xmlns:a16="http://schemas.microsoft.com/office/drawing/2014/main" id="{63250DCE-2A25-8E93-C6CF-33076AEB0477}"/>
              </a:ext>
            </a:extLst>
          </p:cNvPr>
          <p:cNvSpPr txBox="1"/>
          <p:nvPr/>
        </p:nvSpPr>
        <p:spPr>
          <a:xfrm>
            <a:off x="778643" y="1236291"/>
            <a:ext cx="5213595" cy="1477328"/>
          </a:xfrm>
          <a:prstGeom prst="rect">
            <a:avLst/>
          </a:prstGeom>
          <a:noFill/>
        </p:spPr>
        <p:txBody>
          <a:bodyPr wrap="square">
            <a:spAutoFit/>
          </a:bodyPr>
          <a:lstStyle/>
          <a:p>
            <a:pPr algn="just"/>
            <a:r>
              <a:rPr lang="ro-RO" dirty="0">
                <a:latin typeface="Calibri" panose="020F0502020204030204" pitchFamily="34" charset="0"/>
                <a:ea typeface="Calibri" panose="020F0502020204030204" pitchFamily="34" charset="0"/>
                <a:cs typeface="Calibri" panose="020F0502020204030204" pitchFamily="34" charset="0"/>
              </a:rPr>
              <a:t>De obicei, </a:t>
            </a:r>
            <a:r>
              <a:rPr lang="ro-RO" dirty="0" err="1">
                <a:latin typeface="Calibri" panose="020F0502020204030204" pitchFamily="34" charset="0"/>
                <a:ea typeface="Calibri" panose="020F0502020204030204" pitchFamily="34" charset="0"/>
                <a:cs typeface="Calibri" panose="020F0502020204030204" pitchFamily="34" charset="0"/>
              </a:rPr>
              <a:t>ţevile</a:t>
            </a:r>
            <a:r>
              <a:rPr lang="ro-RO" dirty="0">
                <a:latin typeface="Calibri" panose="020F0502020204030204" pitchFamily="34" charset="0"/>
                <a:ea typeface="Calibri" panose="020F0502020204030204" pitchFamily="34" charset="0"/>
                <a:cs typeface="Calibri" panose="020F0502020204030204" pitchFamily="34" charset="0"/>
              </a:rPr>
              <a:t> din cupru trebuie izolate, cu </a:t>
            </a:r>
            <a:r>
              <a:rPr lang="ro-RO" dirty="0" err="1">
                <a:latin typeface="Calibri" panose="020F0502020204030204" pitchFamily="34" charset="0"/>
                <a:ea typeface="Calibri" panose="020F0502020204030204" pitchFamily="34" charset="0"/>
                <a:cs typeface="Calibri" panose="020F0502020204030204" pitchFamily="34" charset="0"/>
              </a:rPr>
              <a:t>excepţia</a:t>
            </a:r>
            <a:r>
              <a:rPr lang="ro-RO" dirty="0">
                <a:latin typeface="Calibri" panose="020F0502020204030204" pitchFamily="34" charset="0"/>
                <a:ea typeface="Calibri" panose="020F0502020204030204" pitchFamily="34" charset="0"/>
                <a:cs typeface="Calibri" panose="020F0502020204030204" pitchFamily="34" charset="0"/>
              </a:rPr>
              <a:t> </a:t>
            </a:r>
            <a:r>
              <a:rPr lang="ro-RO" dirty="0" err="1">
                <a:latin typeface="Calibri" panose="020F0502020204030204" pitchFamily="34" charset="0"/>
                <a:ea typeface="Calibri" panose="020F0502020204030204" pitchFamily="34" charset="0"/>
                <a:cs typeface="Calibri" panose="020F0502020204030204" pitchFamily="34" charset="0"/>
              </a:rPr>
              <a:t>ţevilor</a:t>
            </a:r>
            <a:r>
              <a:rPr lang="ro-RO" dirty="0">
                <a:latin typeface="Calibri" panose="020F0502020204030204" pitchFamily="34" charset="0"/>
                <a:ea typeface="Calibri" panose="020F0502020204030204" pitchFamily="34" charset="0"/>
                <a:cs typeface="Calibri" panose="020F0502020204030204" pitchFamily="34" charset="0"/>
              </a:rPr>
              <a:t> pentru gaz </a:t>
            </a:r>
            <a:r>
              <a:rPr lang="ro-RO" dirty="0" err="1">
                <a:latin typeface="Calibri" panose="020F0502020204030204" pitchFamily="34" charset="0"/>
                <a:ea typeface="Calibri" panose="020F0502020204030204" pitchFamily="34" charset="0"/>
                <a:cs typeface="Calibri" panose="020F0502020204030204" pitchFamily="34" charset="0"/>
              </a:rPr>
              <a:t>şi</a:t>
            </a:r>
            <a:r>
              <a:rPr lang="ro-RO" dirty="0">
                <a:latin typeface="Calibri" panose="020F0502020204030204" pitchFamily="34" charset="0"/>
                <a:ea typeface="Calibri" panose="020F0502020204030204" pitchFamily="34" charset="0"/>
                <a:cs typeface="Calibri" panose="020F0502020204030204" pitchFamily="34" charset="0"/>
              </a:rPr>
              <a:t> aer comprimat.</a:t>
            </a:r>
          </a:p>
          <a:p>
            <a:pPr algn="just"/>
            <a:r>
              <a:rPr lang="ro-RO" dirty="0">
                <a:latin typeface="Calibri" panose="020F0502020204030204" pitchFamily="34" charset="0"/>
                <a:ea typeface="Calibri" panose="020F0502020204030204" pitchFamily="34" charset="0"/>
                <a:cs typeface="Calibri" panose="020F0502020204030204" pitchFamily="34" charset="0"/>
              </a:rPr>
              <a:t>Ţevile de apă rece trebuie protejate de condens, iar cele de încălzire și cele de apă caldă trebuie protejate împotriva pierderilor de căldură.</a:t>
            </a:r>
          </a:p>
        </p:txBody>
      </p:sp>
      <p:sp>
        <p:nvSpPr>
          <p:cNvPr id="10" name="CasetăText 9">
            <a:extLst>
              <a:ext uri="{FF2B5EF4-FFF2-40B4-BE49-F238E27FC236}">
                <a16:creationId xmlns:a16="http://schemas.microsoft.com/office/drawing/2014/main" id="{FB7765E1-C4D3-B5CE-70BB-89571E8C918C}"/>
              </a:ext>
            </a:extLst>
          </p:cNvPr>
          <p:cNvSpPr txBox="1"/>
          <p:nvPr/>
        </p:nvSpPr>
        <p:spPr>
          <a:xfrm>
            <a:off x="6881662" y="5104790"/>
            <a:ext cx="4083344" cy="923330"/>
          </a:xfrm>
          <a:prstGeom prst="rect">
            <a:avLst/>
          </a:prstGeom>
          <a:noFill/>
        </p:spPr>
        <p:txBody>
          <a:bodyPr wrap="square">
            <a:spAutoFit/>
          </a:bodyPr>
          <a:lstStyle/>
          <a:p>
            <a:pPr algn="ctr"/>
            <a:r>
              <a:rPr lang="ro-RO" dirty="0">
                <a:solidFill>
                  <a:schemeClr val="bg2"/>
                </a:solidFill>
              </a:rPr>
              <a:t>Fig. 12 Montare îngropată sub tencuială, coturile și teurile vor fi prevăzute cu izolație pentru preluarea dilatărilor</a:t>
            </a:r>
          </a:p>
        </p:txBody>
      </p:sp>
      <p:sp>
        <p:nvSpPr>
          <p:cNvPr id="12" name="CasetăText 11">
            <a:extLst>
              <a:ext uri="{FF2B5EF4-FFF2-40B4-BE49-F238E27FC236}">
                <a16:creationId xmlns:a16="http://schemas.microsoft.com/office/drawing/2014/main" id="{3C844640-DB23-0AD8-5DA4-97B73153CEDB}"/>
              </a:ext>
            </a:extLst>
          </p:cNvPr>
          <p:cNvSpPr txBox="1"/>
          <p:nvPr/>
        </p:nvSpPr>
        <p:spPr>
          <a:xfrm>
            <a:off x="778642" y="2867906"/>
            <a:ext cx="5213595" cy="2585323"/>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Pentru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protecţia</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împotriva condensului o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ţeavă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cu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înveliş</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de plastic este acceptabilă, dar pentru celelalte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aplicaţii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este necesară o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izolaţie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suplimentară. </a:t>
            </a:r>
          </a:p>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Se pot procura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şi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ţevi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din cupru izolate prefabricate, care au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izolaţie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termică standard cu material termoizolant mai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subţire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dar izolarea ulterioară este de asemenea posibilă.</a:t>
            </a:r>
          </a:p>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Se va avea deosebită grijă la izolarea racordurilor pentru preluarea dilatărilor (v. figura 12). </a:t>
            </a:r>
          </a:p>
        </p:txBody>
      </p:sp>
      <p:pic>
        <p:nvPicPr>
          <p:cNvPr id="8" name="Imagine 7">
            <a:extLst>
              <a:ext uri="{FF2B5EF4-FFF2-40B4-BE49-F238E27FC236}">
                <a16:creationId xmlns:a16="http://schemas.microsoft.com/office/drawing/2014/main" id="{4311ECF4-AF73-A709-B166-EA73EAA49D39}"/>
              </a:ext>
            </a:extLst>
          </p:cNvPr>
          <p:cNvPicPr>
            <a:picLocks noChangeAspect="1"/>
          </p:cNvPicPr>
          <p:nvPr/>
        </p:nvPicPr>
        <p:blipFill>
          <a:blip r:embed="rId4"/>
          <a:stretch>
            <a:fillRect/>
          </a:stretch>
        </p:blipFill>
        <p:spPr>
          <a:xfrm>
            <a:off x="6679884" y="410534"/>
            <a:ext cx="4486901" cy="45250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2675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noProof="0" dirty="0"/>
              <a:t>29.10.2025</a:t>
            </a:r>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22</a:t>
            </a:fld>
            <a:endParaRPr lang="ro-RO" noProof="0"/>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7" name="CasetăText 6">
            <a:extLst>
              <a:ext uri="{FF2B5EF4-FFF2-40B4-BE49-F238E27FC236}">
                <a16:creationId xmlns:a16="http://schemas.microsoft.com/office/drawing/2014/main" id="{582F7596-65C7-9AA9-1FDC-09032861C10E}"/>
              </a:ext>
            </a:extLst>
          </p:cNvPr>
          <p:cNvSpPr txBox="1"/>
          <p:nvPr/>
        </p:nvSpPr>
        <p:spPr>
          <a:xfrm>
            <a:off x="632727" y="456743"/>
            <a:ext cx="9600770" cy="1200329"/>
          </a:xfrm>
          <a:prstGeom prst="rect">
            <a:avLst/>
          </a:prstGeom>
          <a:noFill/>
        </p:spPr>
        <p:txBody>
          <a:bodyPr wrap="square">
            <a:spAutoFit/>
          </a:bodyPr>
          <a:lstStyle/>
          <a:p>
            <a:r>
              <a:rPr lang="en-US" b="1" dirty="0">
                <a:solidFill>
                  <a:schemeClr val="bg2"/>
                </a:solidFill>
              </a:rPr>
              <a:t>1. </a:t>
            </a:r>
            <a:r>
              <a:rPr lang="ro-RO" b="1" dirty="0">
                <a:solidFill>
                  <a:schemeClr val="bg2"/>
                </a:solidFill>
              </a:rPr>
              <a:t>De ce sunt conductele din cupru considerate sigure pentru transportul apei potabile?</a:t>
            </a:r>
          </a:p>
          <a:p>
            <a:r>
              <a:rPr lang="ro-RO" dirty="0"/>
              <a:t>a) Cuprul are proprietăți anti-microbiene</a:t>
            </a:r>
          </a:p>
          <a:p>
            <a:r>
              <a:rPr lang="ro-RO" dirty="0"/>
              <a:t>b) Inhibă dezvoltarea bacteriilor</a:t>
            </a:r>
          </a:p>
          <a:p>
            <a:r>
              <a:rPr lang="en-US" dirty="0"/>
              <a:t>c</a:t>
            </a:r>
            <a:r>
              <a:rPr lang="ro-RO" dirty="0"/>
              <a:t>) Se dizolvă în apă, oferind protecție suplimentară</a:t>
            </a:r>
          </a:p>
        </p:txBody>
      </p:sp>
      <p:sp>
        <p:nvSpPr>
          <p:cNvPr id="9" name="CasetăText 8">
            <a:extLst>
              <a:ext uri="{FF2B5EF4-FFF2-40B4-BE49-F238E27FC236}">
                <a16:creationId xmlns:a16="http://schemas.microsoft.com/office/drawing/2014/main" id="{A3BE052F-7E93-7218-C433-625DD8D28C13}"/>
              </a:ext>
            </a:extLst>
          </p:cNvPr>
          <p:cNvSpPr txBox="1"/>
          <p:nvPr/>
        </p:nvSpPr>
        <p:spPr>
          <a:xfrm>
            <a:off x="632727" y="2137010"/>
            <a:ext cx="11273928" cy="1477328"/>
          </a:xfrm>
          <a:prstGeom prst="rect">
            <a:avLst/>
          </a:prstGeom>
          <a:noFill/>
        </p:spPr>
        <p:txBody>
          <a:bodyPr wrap="square">
            <a:spAutoFit/>
          </a:bodyPr>
          <a:lstStyle/>
          <a:p>
            <a:r>
              <a:rPr lang="en-US" b="1" dirty="0">
                <a:solidFill>
                  <a:schemeClr val="bg2"/>
                </a:solidFill>
              </a:rPr>
              <a:t>2. </a:t>
            </a:r>
            <a:r>
              <a:rPr lang="ro-RO" b="1" dirty="0">
                <a:solidFill>
                  <a:schemeClr val="bg2"/>
                </a:solidFill>
              </a:rPr>
              <a:t>Ce proprietăți ale cuprului îl fac potrivit pentru utilizarea în sisteme care transportă fluide la temperaturi extreme?</a:t>
            </a:r>
          </a:p>
          <a:p>
            <a:r>
              <a:rPr lang="ro-RO" dirty="0"/>
              <a:t>a) Rezistența la fluctuații de temperatură</a:t>
            </a:r>
          </a:p>
          <a:p>
            <a:r>
              <a:rPr lang="ro-RO" dirty="0"/>
              <a:t>b) Stabilitatea mecanică în condiții dure</a:t>
            </a:r>
          </a:p>
          <a:p>
            <a:r>
              <a:rPr lang="ro-RO" dirty="0"/>
              <a:t>c) Conductivitatea termică scăzută</a:t>
            </a:r>
          </a:p>
          <a:p>
            <a:r>
              <a:rPr lang="ro-RO" dirty="0"/>
              <a:t>d) Sensibilitatea la presiuni reduse</a:t>
            </a:r>
          </a:p>
        </p:txBody>
      </p:sp>
      <p:sp>
        <p:nvSpPr>
          <p:cNvPr id="11" name="CasetăText 10">
            <a:extLst>
              <a:ext uri="{FF2B5EF4-FFF2-40B4-BE49-F238E27FC236}">
                <a16:creationId xmlns:a16="http://schemas.microsoft.com/office/drawing/2014/main" id="{76E5136E-0AB1-43CD-F578-3775FA1C9519}"/>
              </a:ext>
            </a:extLst>
          </p:cNvPr>
          <p:cNvSpPr txBox="1"/>
          <p:nvPr/>
        </p:nvSpPr>
        <p:spPr>
          <a:xfrm>
            <a:off x="632726" y="3886838"/>
            <a:ext cx="7713605" cy="1477328"/>
          </a:xfrm>
          <a:prstGeom prst="rect">
            <a:avLst/>
          </a:prstGeom>
          <a:noFill/>
        </p:spPr>
        <p:txBody>
          <a:bodyPr wrap="square">
            <a:spAutoFit/>
          </a:bodyPr>
          <a:lstStyle/>
          <a:p>
            <a:r>
              <a:rPr lang="en-US" b="1" dirty="0">
                <a:solidFill>
                  <a:schemeClr val="bg2"/>
                </a:solidFill>
              </a:rPr>
              <a:t>3. </a:t>
            </a:r>
            <a:r>
              <a:rPr lang="ro-RO" b="1" dirty="0">
                <a:solidFill>
                  <a:schemeClr val="bg2"/>
                </a:solidFill>
              </a:rPr>
              <a:t>Ce face ca conductele din cupru </a:t>
            </a:r>
            <a:r>
              <a:rPr lang="en-US" b="1" dirty="0" err="1">
                <a:solidFill>
                  <a:schemeClr val="bg2"/>
                </a:solidFill>
              </a:rPr>
              <a:t>livrate</a:t>
            </a:r>
            <a:r>
              <a:rPr lang="en-US" b="1" dirty="0">
                <a:solidFill>
                  <a:schemeClr val="bg2"/>
                </a:solidFill>
              </a:rPr>
              <a:t> la </a:t>
            </a:r>
            <a:r>
              <a:rPr lang="en-US" b="1" dirty="0" err="1">
                <a:solidFill>
                  <a:schemeClr val="bg2"/>
                </a:solidFill>
              </a:rPr>
              <a:t>colac</a:t>
            </a:r>
            <a:r>
              <a:rPr lang="en-US" b="1" dirty="0">
                <a:solidFill>
                  <a:schemeClr val="bg2"/>
                </a:solidFill>
              </a:rPr>
              <a:t> </a:t>
            </a:r>
            <a:r>
              <a:rPr lang="ro-RO" b="1" dirty="0">
                <a:solidFill>
                  <a:schemeClr val="bg2"/>
                </a:solidFill>
              </a:rPr>
              <a:t>să fie ușor de instalat?</a:t>
            </a:r>
          </a:p>
          <a:p>
            <a:r>
              <a:rPr lang="ro-RO" dirty="0"/>
              <a:t>a) Flexibilitatea și maleabilitatea lor</a:t>
            </a:r>
          </a:p>
          <a:p>
            <a:r>
              <a:rPr lang="ro-RO" dirty="0"/>
              <a:t>b) Greutatea lor redusă</a:t>
            </a:r>
          </a:p>
          <a:p>
            <a:r>
              <a:rPr lang="ro-RO" dirty="0"/>
              <a:t>c) Capacitatea de a fi modelate în zone dificile</a:t>
            </a:r>
          </a:p>
          <a:p>
            <a:r>
              <a:rPr lang="ro-RO" dirty="0"/>
              <a:t>d) Rezistența la deformare mecanică</a:t>
            </a:r>
          </a:p>
        </p:txBody>
      </p:sp>
      <p:sp>
        <p:nvSpPr>
          <p:cNvPr id="12" name="Dreptunghi 11">
            <a:extLst>
              <a:ext uri="{FF2B5EF4-FFF2-40B4-BE49-F238E27FC236}">
                <a16:creationId xmlns:a16="http://schemas.microsoft.com/office/drawing/2014/main" id="{69A32A1C-2B04-52EB-5332-E505D32D2EB8}"/>
              </a:ext>
            </a:extLst>
          </p:cNvPr>
          <p:cNvSpPr/>
          <p:nvPr/>
        </p:nvSpPr>
        <p:spPr>
          <a:xfrm>
            <a:off x="632726" y="485927"/>
            <a:ext cx="8500950" cy="3105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3" name="Săgeată: dreapta 12">
            <a:extLst>
              <a:ext uri="{FF2B5EF4-FFF2-40B4-BE49-F238E27FC236}">
                <a16:creationId xmlns:a16="http://schemas.microsoft.com/office/drawing/2014/main" id="{6625C85F-797F-348F-8FFF-CB666F075FAD}"/>
              </a:ext>
            </a:extLst>
          </p:cNvPr>
          <p:cNvSpPr/>
          <p:nvPr/>
        </p:nvSpPr>
        <p:spPr>
          <a:xfrm>
            <a:off x="310690" y="791424"/>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4" name="Săgeată: dreapta 13">
            <a:extLst>
              <a:ext uri="{FF2B5EF4-FFF2-40B4-BE49-F238E27FC236}">
                <a16:creationId xmlns:a16="http://schemas.microsoft.com/office/drawing/2014/main" id="{EFD5D3D6-48B3-AEE1-EC69-7A5D8783374B}"/>
              </a:ext>
            </a:extLst>
          </p:cNvPr>
          <p:cNvSpPr/>
          <p:nvPr/>
        </p:nvSpPr>
        <p:spPr>
          <a:xfrm>
            <a:off x="310690" y="1069013"/>
            <a:ext cx="322036" cy="265661"/>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Dreptunghi 14">
            <a:extLst>
              <a:ext uri="{FF2B5EF4-FFF2-40B4-BE49-F238E27FC236}">
                <a16:creationId xmlns:a16="http://schemas.microsoft.com/office/drawing/2014/main" id="{57E08C13-DF37-74E2-DDA9-0E7063C663E7}"/>
              </a:ext>
            </a:extLst>
          </p:cNvPr>
          <p:cNvSpPr/>
          <p:nvPr/>
        </p:nvSpPr>
        <p:spPr>
          <a:xfrm>
            <a:off x="607380" y="2191081"/>
            <a:ext cx="11172815" cy="2514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EF568E2C-1FB6-74FD-43A8-EDA9270DAE45}"/>
              </a:ext>
            </a:extLst>
          </p:cNvPr>
          <p:cNvSpPr/>
          <p:nvPr/>
        </p:nvSpPr>
        <p:spPr>
          <a:xfrm>
            <a:off x="310690" y="2465549"/>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Săgeată: dreapta 16">
            <a:extLst>
              <a:ext uri="{FF2B5EF4-FFF2-40B4-BE49-F238E27FC236}">
                <a16:creationId xmlns:a16="http://schemas.microsoft.com/office/drawing/2014/main" id="{46765B79-AD0B-8272-F2EF-E259DF8366F3}"/>
              </a:ext>
            </a:extLst>
          </p:cNvPr>
          <p:cNvSpPr/>
          <p:nvPr/>
        </p:nvSpPr>
        <p:spPr>
          <a:xfrm>
            <a:off x="310690" y="2742606"/>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8" name="Dreptunghi 17">
            <a:extLst>
              <a:ext uri="{FF2B5EF4-FFF2-40B4-BE49-F238E27FC236}">
                <a16:creationId xmlns:a16="http://schemas.microsoft.com/office/drawing/2014/main" id="{1E6D1AF6-94E3-3386-DC00-4B5665B13D1B}"/>
              </a:ext>
            </a:extLst>
          </p:cNvPr>
          <p:cNvSpPr/>
          <p:nvPr/>
        </p:nvSpPr>
        <p:spPr>
          <a:xfrm>
            <a:off x="632726" y="3916022"/>
            <a:ext cx="7042397" cy="2860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9" name="Săgeată: dreapta 18">
            <a:extLst>
              <a:ext uri="{FF2B5EF4-FFF2-40B4-BE49-F238E27FC236}">
                <a16:creationId xmlns:a16="http://schemas.microsoft.com/office/drawing/2014/main" id="{03A10CC0-30E8-C911-A3DF-7EDD12F3F758}"/>
              </a:ext>
            </a:extLst>
          </p:cNvPr>
          <p:cNvSpPr/>
          <p:nvPr/>
        </p:nvSpPr>
        <p:spPr>
          <a:xfrm>
            <a:off x="336036" y="4245012"/>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0" name="Săgeată: dreapta 19">
            <a:extLst>
              <a:ext uri="{FF2B5EF4-FFF2-40B4-BE49-F238E27FC236}">
                <a16:creationId xmlns:a16="http://schemas.microsoft.com/office/drawing/2014/main" id="{91B6C7A7-EF9D-D5B4-1907-92EB176872D8}"/>
              </a:ext>
            </a:extLst>
          </p:cNvPr>
          <p:cNvSpPr/>
          <p:nvPr/>
        </p:nvSpPr>
        <p:spPr>
          <a:xfrm>
            <a:off x="337871" y="4753390"/>
            <a:ext cx="320201" cy="255516"/>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3286154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arn(inVertical)">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8D396-7520-F321-0025-8AC3B1F71601}"/>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76F7D648-7BAF-B828-545B-83ADD755F9F7}"/>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noProof="0" dirty="0"/>
              <a:t>29.10.2025</a:t>
            </a:r>
          </a:p>
        </p:txBody>
      </p:sp>
      <p:sp>
        <p:nvSpPr>
          <p:cNvPr id="4" name="Substituent număr diapozitiv 3">
            <a:extLst>
              <a:ext uri="{FF2B5EF4-FFF2-40B4-BE49-F238E27FC236}">
                <a16:creationId xmlns:a16="http://schemas.microsoft.com/office/drawing/2014/main" id="{3030CC2A-7094-8163-F112-35CAD607671D}"/>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23</a:t>
            </a:fld>
            <a:endParaRPr lang="ro-RO" noProof="0"/>
          </a:p>
        </p:txBody>
      </p:sp>
      <p:sp>
        <p:nvSpPr>
          <p:cNvPr id="6" name="Substituent subsol 2">
            <a:extLst>
              <a:ext uri="{FF2B5EF4-FFF2-40B4-BE49-F238E27FC236}">
                <a16:creationId xmlns:a16="http://schemas.microsoft.com/office/drawing/2014/main" id="{25F8A23C-788F-7832-412F-3BC4862D37AB}"/>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5" name="CasetăText 4">
            <a:extLst>
              <a:ext uri="{FF2B5EF4-FFF2-40B4-BE49-F238E27FC236}">
                <a16:creationId xmlns:a16="http://schemas.microsoft.com/office/drawing/2014/main" id="{C887EBCF-4301-FD0E-663D-0480776CDD1C}"/>
              </a:ext>
            </a:extLst>
          </p:cNvPr>
          <p:cNvSpPr txBox="1"/>
          <p:nvPr/>
        </p:nvSpPr>
        <p:spPr>
          <a:xfrm>
            <a:off x="685800" y="300123"/>
            <a:ext cx="9936804" cy="1477328"/>
          </a:xfrm>
          <a:prstGeom prst="rect">
            <a:avLst/>
          </a:prstGeom>
          <a:noFill/>
        </p:spPr>
        <p:txBody>
          <a:bodyPr wrap="square">
            <a:spAutoFit/>
          </a:bodyPr>
          <a:lstStyle/>
          <a:p>
            <a:r>
              <a:rPr lang="ro-RO" b="1" dirty="0">
                <a:solidFill>
                  <a:schemeClr val="bg2"/>
                </a:solidFill>
              </a:rPr>
              <a:t>4. De ce sunt conductele din cupru considerate fiabile pe termen lung?</a:t>
            </a:r>
          </a:p>
          <a:p>
            <a:r>
              <a:rPr lang="ro-RO" dirty="0"/>
              <a:t>a) Își păstrează forma și proprietățile mecanice în timp</a:t>
            </a:r>
          </a:p>
          <a:p>
            <a:r>
              <a:rPr lang="ro-RO" dirty="0"/>
              <a:t>b) Sunt complet imune la orice formă de deteriorare</a:t>
            </a:r>
          </a:p>
          <a:p>
            <a:r>
              <a:rPr lang="ro-RO" dirty="0"/>
              <a:t>c) Necesită mai puține reparații sau înlocuiri</a:t>
            </a:r>
          </a:p>
          <a:p>
            <a:r>
              <a:rPr lang="ro-RO" dirty="0"/>
              <a:t>d) Nu sunt afectate de condițiile dure de utilizare</a:t>
            </a:r>
          </a:p>
        </p:txBody>
      </p:sp>
      <p:sp>
        <p:nvSpPr>
          <p:cNvPr id="10" name="CasetăText 9">
            <a:extLst>
              <a:ext uri="{FF2B5EF4-FFF2-40B4-BE49-F238E27FC236}">
                <a16:creationId xmlns:a16="http://schemas.microsoft.com/office/drawing/2014/main" id="{62FB6A29-A737-E5D1-9773-184CEED75346}"/>
              </a:ext>
            </a:extLst>
          </p:cNvPr>
          <p:cNvSpPr txBox="1"/>
          <p:nvPr/>
        </p:nvSpPr>
        <p:spPr>
          <a:xfrm>
            <a:off x="685800" y="2075119"/>
            <a:ext cx="10432915" cy="1754326"/>
          </a:xfrm>
          <a:prstGeom prst="rect">
            <a:avLst/>
          </a:prstGeom>
          <a:noFill/>
        </p:spPr>
        <p:txBody>
          <a:bodyPr wrap="square">
            <a:spAutoFit/>
          </a:bodyPr>
          <a:lstStyle/>
          <a:p>
            <a:r>
              <a:rPr lang="ro-RO" b="1" dirty="0">
                <a:solidFill>
                  <a:schemeClr val="bg2"/>
                </a:solidFill>
              </a:rPr>
              <a:t>5. Care dintre următoarele sunt dezavantaje ale utilizării conductelor din cupru?</a:t>
            </a:r>
          </a:p>
          <a:p>
            <a:r>
              <a:rPr lang="ro-RO" dirty="0"/>
              <a:t>a) Cost ridicat al materialului și al manoperei</a:t>
            </a:r>
          </a:p>
          <a:p>
            <a:r>
              <a:rPr lang="ro-RO" dirty="0"/>
              <a:t>b) Rezistență redusă la coroziune în toate mediile</a:t>
            </a:r>
          </a:p>
          <a:p>
            <a:r>
              <a:rPr lang="ro-RO" dirty="0"/>
              <a:t>c) Susceptibilitate la furt datorită valorii materialului</a:t>
            </a:r>
          </a:p>
          <a:p>
            <a:r>
              <a:rPr lang="ro-RO" dirty="0"/>
              <a:t>d) Necesitatea îmbinărilor speciale, cum ar fi sudura sau fitingurile specifice</a:t>
            </a:r>
          </a:p>
          <a:p>
            <a:r>
              <a:rPr lang="ro-RO" dirty="0"/>
              <a:t>e) Greutate mai mare în comparație cu alte materiale plastice</a:t>
            </a:r>
          </a:p>
        </p:txBody>
      </p:sp>
      <p:sp>
        <p:nvSpPr>
          <p:cNvPr id="13" name="CasetăText 12">
            <a:extLst>
              <a:ext uri="{FF2B5EF4-FFF2-40B4-BE49-F238E27FC236}">
                <a16:creationId xmlns:a16="http://schemas.microsoft.com/office/drawing/2014/main" id="{68C7824A-3389-4E91-4909-695A09DF8183}"/>
              </a:ext>
            </a:extLst>
          </p:cNvPr>
          <p:cNvSpPr txBox="1"/>
          <p:nvPr/>
        </p:nvSpPr>
        <p:spPr>
          <a:xfrm>
            <a:off x="685800" y="4126693"/>
            <a:ext cx="10183840" cy="1477328"/>
          </a:xfrm>
          <a:prstGeom prst="rect">
            <a:avLst/>
          </a:prstGeom>
          <a:noFill/>
        </p:spPr>
        <p:txBody>
          <a:bodyPr wrap="square">
            <a:spAutoFit/>
          </a:bodyPr>
          <a:lstStyle/>
          <a:p>
            <a:r>
              <a:rPr lang="ro-RO" b="1" dirty="0">
                <a:solidFill>
                  <a:schemeClr val="bg2"/>
                </a:solidFill>
              </a:rPr>
              <a:t>6. Ce reprezintă „energia înglobată”?</a:t>
            </a:r>
          </a:p>
          <a:p>
            <a:r>
              <a:rPr lang="ro-RO" dirty="0"/>
              <a:t>a) Cantitatea de energie consumată în timpul transportului materialelor</a:t>
            </a:r>
          </a:p>
          <a:p>
            <a:r>
              <a:rPr lang="ro-RO" dirty="0"/>
              <a:t>b) Cantitatea totală de energie consumată pentru a produce un anumit material sau produs finit</a:t>
            </a:r>
          </a:p>
          <a:p>
            <a:r>
              <a:rPr lang="ro-RO" dirty="0"/>
              <a:t>c) Energia necesară pentru a produce electricitate</a:t>
            </a:r>
          </a:p>
          <a:p>
            <a:r>
              <a:rPr lang="ro-RO" dirty="0"/>
              <a:t>d) Energia consumată doar în procesele mecanice</a:t>
            </a:r>
          </a:p>
        </p:txBody>
      </p:sp>
      <p:sp>
        <p:nvSpPr>
          <p:cNvPr id="14" name="Dreptunghi 13">
            <a:extLst>
              <a:ext uri="{FF2B5EF4-FFF2-40B4-BE49-F238E27FC236}">
                <a16:creationId xmlns:a16="http://schemas.microsoft.com/office/drawing/2014/main" id="{660576AF-6893-4883-0A97-48DB6250E3A5}"/>
              </a:ext>
            </a:extLst>
          </p:cNvPr>
          <p:cNvSpPr/>
          <p:nvPr/>
        </p:nvSpPr>
        <p:spPr>
          <a:xfrm>
            <a:off x="711146" y="349398"/>
            <a:ext cx="7042397" cy="2860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Săgeată: dreapta 14">
            <a:extLst>
              <a:ext uri="{FF2B5EF4-FFF2-40B4-BE49-F238E27FC236}">
                <a16:creationId xmlns:a16="http://schemas.microsoft.com/office/drawing/2014/main" id="{541F2927-1C69-B299-CA66-8803EC553876}"/>
              </a:ext>
            </a:extLst>
          </p:cNvPr>
          <p:cNvSpPr/>
          <p:nvPr/>
        </p:nvSpPr>
        <p:spPr>
          <a:xfrm>
            <a:off x="389110" y="695361"/>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005DBF72-E69E-2196-14D4-A252FEA8ADDE}"/>
              </a:ext>
            </a:extLst>
          </p:cNvPr>
          <p:cNvSpPr/>
          <p:nvPr/>
        </p:nvSpPr>
        <p:spPr>
          <a:xfrm>
            <a:off x="390945" y="1203739"/>
            <a:ext cx="320201" cy="255516"/>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Dreptunghi 16">
            <a:extLst>
              <a:ext uri="{FF2B5EF4-FFF2-40B4-BE49-F238E27FC236}">
                <a16:creationId xmlns:a16="http://schemas.microsoft.com/office/drawing/2014/main" id="{2D931ADD-B053-1E6C-3BD8-C997DF00F8AC}"/>
              </a:ext>
            </a:extLst>
          </p:cNvPr>
          <p:cNvSpPr/>
          <p:nvPr/>
        </p:nvSpPr>
        <p:spPr>
          <a:xfrm>
            <a:off x="711146" y="2110671"/>
            <a:ext cx="7722735" cy="2790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8" name="Săgeată: dreapta 17">
            <a:extLst>
              <a:ext uri="{FF2B5EF4-FFF2-40B4-BE49-F238E27FC236}">
                <a16:creationId xmlns:a16="http://schemas.microsoft.com/office/drawing/2014/main" id="{183A84CA-1C9F-A5FE-5F92-D12B8AC90C77}"/>
              </a:ext>
            </a:extLst>
          </p:cNvPr>
          <p:cNvSpPr/>
          <p:nvPr/>
        </p:nvSpPr>
        <p:spPr>
          <a:xfrm>
            <a:off x="414456" y="2432714"/>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9" name="Săgeată: dreapta 18">
            <a:extLst>
              <a:ext uri="{FF2B5EF4-FFF2-40B4-BE49-F238E27FC236}">
                <a16:creationId xmlns:a16="http://schemas.microsoft.com/office/drawing/2014/main" id="{533F740D-9927-B39C-F9E5-02F3AE489B96}"/>
              </a:ext>
            </a:extLst>
          </p:cNvPr>
          <p:cNvSpPr/>
          <p:nvPr/>
        </p:nvSpPr>
        <p:spPr>
          <a:xfrm>
            <a:off x="416291" y="2941092"/>
            <a:ext cx="320201" cy="255516"/>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0" name="Săgeată: dreapta 19">
            <a:extLst>
              <a:ext uri="{FF2B5EF4-FFF2-40B4-BE49-F238E27FC236}">
                <a16:creationId xmlns:a16="http://schemas.microsoft.com/office/drawing/2014/main" id="{62407A6F-2BB0-69A3-5C80-E0A8A01F7DDD}"/>
              </a:ext>
            </a:extLst>
          </p:cNvPr>
          <p:cNvSpPr/>
          <p:nvPr/>
        </p:nvSpPr>
        <p:spPr>
          <a:xfrm>
            <a:off x="416291" y="3235460"/>
            <a:ext cx="320201" cy="255516"/>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1" name="Săgeată: dreapta 20">
            <a:extLst>
              <a:ext uri="{FF2B5EF4-FFF2-40B4-BE49-F238E27FC236}">
                <a16:creationId xmlns:a16="http://schemas.microsoft.com/office/drawing/2014/main" id="{A642BF39-87E3-6577-FDFA-535F1E461DD3}"/>
              </a:ext>
            </a:extLst>
          </p:cNvPr>
          <p:cNvSpPr/>
          <p:nvPr/>
        </p:nvSpPr>
        <p:spPr>
          <a:xfrm>
            <a:off x="427046" y="3529828"/>
            <a:ext cx="320201" cy="255516"/>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2" name="Dreptunghi 21">
            <a:extLst>
              <a:ext uri="{FF2B5EF4-FFF2-40B4-BE49-F238E27FC236}">
                <a16:creationId xmlns:a16="http://schemas.microsoft.com/office/drawing/2014/main" id="{0C983D38-2BC5-62DD-2255-09B26C2579F0}"/>
              </a:ext>
            </a:extLst>
          </p:cNvPr>
          <p:cNvSpPr/>
          <p:nvPr/>
        </p:nvSpPr>
        <p:spPr>
          <a:xfrm>
            <a:off x="711146" y="4153679"/>
            <a:ext cx="3730556" cy="298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3" name="Săgeată: dreapta 22">
            <a:extLst>
              <a:ext uri="{FF2B5EF4-FFF2-40B4-BE49-F238E27FC236}">
                <a16:creationId xmlns:a16="http://schemas.microsoft.com/office/drawing/2014/main" id="{1DE6CC4E-955D-68B6-27E1-735A0CB6532E}"/>
              </a:ext>
            </a:extLst>
          </p:cNvPr>
          <p:cNvSpPr/>
          <p:nvPr/>
        </p:nvSpPr>
        <p:spPr>
          <a:xfrm>
            <a:off x="363764" y="4756169"/>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3564689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inVertical)">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inVertical)">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CB632-0944-4CDA-FE24-61B45F786C8C}"/>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95DFA16F-52E9-487C-1BE0-CD832BC2F108}"/>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noProof="0" dirty="0"/>
              <a:t>29.10.2025</a:t>
            </a:r>
          </a:p>
        </p:txBody>
      </p:sp>
      <p:sp>
        <p:nvSpPr>
          <p:cNvPr id="4" name="Substituent număr diapozitiv 3">
            <a:extLst>
              <a:ext uri="{FF2B5EF4-FFF2-40B4-BE49-F238E27FC236}">
                <a16:creationId xmlns:a16="http://schemas.microsoft.com/office/drawing/2014/main" id="{5F4199EB-2412-F5A5-9B82-D4325D57CBFB}"/>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24</a:t>
            </a:fld>
            <a:endParaRPr lang="ro-RO" noProof="0"/>
          </a:p>
        </p:txBody>
      </p:sp>
      <p:sp>
        <p:nvSpPr>
          <p:cNvPr id="6" name="Substituent subsol 2">
            <a:extLst>
              <a:ext uri="{FF2B5EF4-FFF2-40B4-BE49-F238E27FC236}">
                <a16:creationId xmlns:a16="http://schemas.microsoft.com/office/drawing/2014/main" id="{70B7F515-8C35-BD9D-BE48-6B8531F2A3F1}"/>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7" name="CasetăText 6">
            <a:extLst>
              <a:ext uri="{FF2B5EF4-FFF2-40B4-BE49-F238E27FC236}">
                <a16:creationId xmlns:a16="http://schemas.microsoft.com/office/drawing/2014/main" id="{0FABC23D-A77C-0FA3-F9FF-0F849297B629}"/>
              </a:ext>
            </a:extLst>
          </p:cNvPr>
          <p:cNvSpPr txBox="1"/>
          <p:nvPr/>
        </p:nvSpPr>
        <p:spPr>
          <a:xfrm>
            <a:off x="646042" y="346647"/>
            <a:ext cx="5200281" cy="2308324"/>
          </a:xfrm>
          <a:prstGeom prst="rect">
            <a:avLst/>
          </a:prstGeom>
          <a:noFill/>
        </p:spPr>
        <p:txBody>
          <a:bodyPr wrap="square" lIns="91440" tIns="45720" rIns="91440" bIns="45720" anchor="t">
            <a:spAutoFit/>
          </a:bodyPr>
          <a:lstStyle/>
          <a:p>
            <a:r>
              <a:rPr lang="ro-RO" b="1" dirty="0">
                <a:solidFill>
                  <a:schemeClr val="bg2"/>
                </a:solidFill>
              </a:rPr>
              <a:t>7. În ce situații conductele din cupru pot suferi coroziune?</a:t>
            </a:r>
          </a:p>
          <a:p>
            <a:r>
              <a:rPr lang="ro-RO" dirty="0"/>
              <a:t>a) În medii extrem de acide sau alcaline</a:t>
            </a:r>
          </a:p>
          <a:p>
            <a:r>
              <a:rPr lang="ro-RO" dirty="0"/>
              <a:t>b) În prezența apei cu substanțe chimice care afectează cuprul</a:t>
            </a:r>
          </a:p>
          <a:p>
            <a:r>
              <a:rPr lang="ro-RO" dirty="0"/>
              <a:t>c) În medii cu umiditate normală</a:t>
            </a:r>
          </a:p>
          <a:p>
            <a:r>
              <a:rPr lang="ro-RO"/>
              <a:t>d) În sisteme cu apă demineralizată </a:t>
            </a:r>
            <a:endParaRPr lang="ro-RO">
              <a:cs typeface="Segoe UI Light"/>
            </a:endParaRPr>
          </a:p>
          <a:p>
            <a:r>
              <a:rPr lang="ro-RO" dirty="0"/>
              <a:t>e) În contact cu aerul uscat</a:t>
            </a:r>
          </a:p>
        </p:txBody>
      </p:sp>
      <p:sp>
        <p:nvSpPr>
          <p:cNvPr id="9" name="CasetăText 8">
            <a:extLst>
              <a:ext uri="{FF2B5EF4-FFF2-40B4-BE49-F238E27FC236}">
                <a16:creationId xmlns:a16="http://schemas.microsoft.com/office/drawing/2014/main" id="{D3A02FA5-5F1E-1C5C-DB53-1459CC9E74CB}"/>
              </a:ext>
            </a:extLst>
          </p:cNvPr>
          <p:cNvSpPr txBox="1"/>
          <p:nvPr/>
        </p:nvSpPr>
        <p:spPr>
          <a:xfrm>
            <a:off x="646042" y="3208969"/>
            <a:ext cx="4976545" cy="1754326"/>
          </a:xfrm>
          <a:prstGeom prst="rect">
            <a:avLst/>
          </a:prstGeom>
          <a:noFill/>
        </p:spPr>
        <p:txBody>
          <a:bodyPr wrap="square">
            <a:spAutoFit/>
          </a:bodyPr>
          <a:lstStyle/>
          <a:p>
            <a:r>
              <a:rPr lang="ro-RO" b="1" dirty="0">
                <a:solidFill>
                  <a:schemeClr val="bg2"/>
                </a:solidFill>
              </a:rPr>
              <a:t>8. Cum poate fi redusă amprenta de apă în fabrici?</a:t>
            </a:r>
          </a:p>
          <a:p>
            <a:r>
              <a:rPr lang="ro-RO" dirty="0"/>
              <a:t>a) Prin creșterea consumului de apă</a:t>
            </a:r>
          </a:p>
          <a:p>
            <a:r>
              <a:rPr lang="ro-RO" dirty="0"/>
              <a:t>b) Prin reutilizarea apei</a:t>
            </a:r>
          </a:p>
          <a:p>
            <a:r>
              <a:rPr lang="ro-RO" dirty="0"/>
              <a:t>c) Prin utilizarea de noi surse de apă</a:t>
            </a:r>
          </a:p>
          <a:p>
            <a:r>
              <a:rPr lang="ro-RO" dirty="0"/>
              <a:t>d) Prin creșterea producției de cupru</a:t>
            </a:r>
          </a:p>
        </p:txBody>
      </p:sp>
      <p:sp>
        <p:nvSpPr>
          <p:cNvPr id="11" name="CasetăText 10">
            <a:extLst>
              <a:ext uri="{FF2B5EF4-FFF2-40B4-BE49-F238E27FC236}">
                <a16:creationId xmlns:a16="http://schemas.microsoft.com/office/drawing/2014/main" id="{86C0C060-3B6F-33CF-B5B4-23FF8396A1AA}"/>
              </a:ext>
            </a:extLst>
          </p:cNvPr>
          <p:cNvSpPr txBox="1"/>
          <p:nvPr/>
        </p:nvSpPr>
        <p:spPr>
          <a:xfrm>
            <a:off x="6096000" y="346647"/>
            <a:ext cx="5444406" cy="2031325"/>
          </a:xfrm>
          <a:prstGeom prst="rect">
            <a:avLst/>
          </a:prstGeom>
          <a:noFill/>
        </p:spPr>
        <p:txBody>
          <a:bodyPr wrap="square">
            <a:spAutoFit/>
          </a:bodyPr>
          <a:lstStyle/>
          <a:p>
            <a:r>
              <a:rPr lang="ro-RO" b="1" dirty="0">
                <a:solidFill>
                  <a:schemeClr val="bg2"/>
                </a:solidFill>
              </a:rPr>
              <a:t>9. Cum poate fi compensată conductivitatea termică ridicată a cuprului?</a:t>
            </a:r>
          </a:p>
          <a:p>
            <a:r>
              <a:rPr lang="ro-RO" dirty="0"/>
              <a:t>a) Prin utilizarea fitingurilor mecanice mai simple</a:t>
            </a:r>
          </a:p>
          <a:p>
            <a:r>
              <a:rPr lang="ro-RO" dirty="0"/>
              <a:t>b) Prin aplicarea unui strat izolator pe conducte</a:t>
            </a:r>
          </a:p>
          <a:p>
            <a:r>
              <a:rPr lang="ro-RO" dirty="0"/>
              <a:t>c) Prin alegerea unor conducte cu pereți mai groși</a:t>
            </a:r>
          </a:p>
          <a:p>
            <a:r>
              <a:rPr lang="ro-RO" dirty="0"/>
              <a:t>d) Prin înlocuirea cuprului cu materiale plastice</a:t>
            </a:r>
          </a:p>
          <a:p>
            <a:r>
              <a:rPr lang="ro-RO" dirty="0"/>
              <a:t>e) Prin evitarea utilizării în sisteme de încălzire</a:t>
            </a:r>
          </a:p>
        </p:txBody>
      </p:sp>
      <p:sp>
        <p:nvSpPr>
          <p:cNvPr id="12" name="CasetăText 11">
            <a:extLst>
              <a:ext uri="{FF2B5EF4-FFF2-40B4-BE49-F238E27FC236}">
                <a16:creationId xmlns:a16="http://schemas.microsoft.com/office/drawing/2014/main" id="{366663E5-EA76-337E-381C-1A87843B253C}"/>
              </a:ext>
            </a:extLst>
          </p:cNvPr>
          <p:cNvSpPr txBox="1"/>
          <p:nvPr/>
        </p:nvSpPr>
        <p:spPr>
          <a:xfrm>
            <a:off x="6096000" y="3208969"/>
            <a:ext cx="4976545" cy="2031325"/>
          </a:xfrm>
          <a:prstGeom prst="rect">
            <a:avLst/>
          </a:prstGeom>
          <a:noFill/>
        </p:spPr>
        <p:txBody>
          <a:bodyPr wrap="square">
            <a:spAutoFit/>
          </a:bodyPr>
          <a:lstStyle/>
          <a:p>
            <a:r>
              <a:rPr lang="ro-RO" b="1" dirty="0">
                <a:solidFill>
                  <a:schemeClr val="bg2"/>
                </a:solidFill>
              </a:rPr>
              <a:t>10. Ce tip de </a:t>
            </a:r>
            <a:r>
              <a:rPr lang="ro-RO" b="1" dirty="0" err="1">
                <a:solidFill>
                  <a:schemeClr val="bg2"/>
                </a:solidFill>
              </a:rPr>
              <a:t>brăţară</a:t>
            </a:r>
            <a:r>
              <a:rPr lang="ro-RO" b="1" dirty="0">
                <a:solidFill>
                  <a:schemeClr val="bg2"/>
                </a:solidFill>
              </a:rPr>
              <a:t> poate </a:t>
            </a:r>
            <a:r>
              <a:rPr lang="ro-RO" b="1" dirty="0" err="1">
                <a:solidFill>
                  <a:schemeClr val="bg2"/>
                </a:solidFill>
              </a:rPr>
              <a:t>declanşa</a:t>
            </a:r>
            <a:r>
              <a:rPr lang="ro-RO" b="1" dirty="0">
                <a:solidFill>
                  <a:schemeClr val="bg2"/>
                </a:solidFill>
              </a:rPr>
              <a:t> coroziune electrochimică atunci când atinge direct </a:t>
            </a:r>
            <a:r>
              <a:rPr lang="ro-RO" b="1" dirty="0" err="1">
                <a:solidFill>
                  <a:schemeClr val="bg2"/>
                </a:solidFill>
              </a:rPr>
              <a:t>ţeava</a:t>
            </a:r>
            <a:r>
              <a:rPr lang="ro-RO" b="1" dirty="0">
                <a:solidFill>
                  <a:schemeClr val="bg2"/>
                </a:solidFill>
              </a:rPr>
              <a:t> din cupru?</a:t>
            </a:r>
          </a:p>
          <a:p>
            <a:r>
              <a:rPr lang="ro-RO" dirty="0"/>
              <a:t>a) </a:t>
            </a:r>
            <a:r>
              <a:rPr lang="ro-RO" dirty="0" err="1"/>
              <a:t>Brăţară</a:t>
            </a:r>
            <a:r>
              <a:rPr lang="ro-RO" dirty="0"/>
              <a:t> din plastic</a:t>
            </a:r>
          </a:p>
          <a:p>
            <a:r>
              <a:rPr lang="ro-RO" dirty="0"/>
              <a:t>b) </a:t>
            </a:r>
            <a:r>
              <a:rPr lang="ro-RO" dirty="0" err="1"/>
              <a:t>Brăţară</a:t>
            </a:r>
            <a:r>
              <a:rPr lang="ro-RO" dirty="0"/>
              <a:t> din </a:t>
            </a:r>
            <a:r>
              <a:rPr lang="ro-RO" dirty="0" err="1"/>
              <a:t>oţel</a:t>
            </a:r>
            <a:endParaRPr lang="ro-RO" dirty="0"/>
          </a:p>
          <a:p>
            <a:r>
              <a:rPr lang="ro-RO" dirty="0"/>
              <a:t>c) </a:t>
            </a:r>
            <a:r>
              <a:rPr lang="ro-RO" dirty="0" err="1"/>
              <a:t>Brăţară</a:t>
            </a:r>
            <a:r>
              <a:rPr lang="ro-RO" dirty="0"/>
              <a:t> din cupru</a:t>
            </a:r>
          </a:p>
          <a:p>
            <a:r>
              <a:rPr lang="ro-RO" dirty="0"/>
              <a:t>d) </a:t>
            </a:r>
            <a:r>
              <a:rPr lang="ro-RO" dirty="0" err="1"/>
              <a:t>Brăţară</a:t>
            </a:r>
            <a:r>
              <a:rPr lang="ro-RO" dirty="0"/>
              <a:t> din PVC</a:t>
            </a:r>
          </a:p>
        </p:txBody>
      </p:sp>
      <p:sp>
        <p:nvSpPr>
          <p:cNvPr id="14" name="Dreptunghi 13">
            <a:extLst>
              <a:ext uri="{FF2B5EF4-FFF2-40B4-BE49-F238E27FC236}">
                <a16:creationId xmlns:a16="http://schemas.microsoft.com/office/drawing/2014/main" id="{24A64C06-64F7-DF8F-72D1-FD6A0893FD59}"/>
              </a:ext>
            </a:extLst>
          </p:cNvPr>
          <p:cNvSpPr/>
          <p:nvPr/>
        </p:nvSpPr>
        <p:spPr>
          <a:xfrm>
            <a:off x="692286" y="346647"/>
            <a:ext cx="4550924" cy="6210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Săgeată: dreapta 14">
            <a:extLst>
              <a:ext uri="{FF2B5EF4-FFF2-40B4-BE49-F238E27FC236}">
                <a16:creationId xmlns:a16="http://schemas.microsoft.com/office/drawing/2014/main" id="{292084E6-72EF-D184-9BFA-84A205407A89}"/>
              </a:ext>
            </a:extLst>
          </p:cNvPr>
          <p:cNvSpPr/>
          <p:nvPr/>
        </p:nvSpPr>
        <p:spPr>
          <a:xfrm>
            <a:off x="363764" y="967734"/>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5C5F479E-CACA-0C1D-D892-EAFEDF49807A}"/>
              </a:ext>
            </a:extLst>
          </p:cNvPr>
          <p:cNvSpPr/>
          <p:nvPr/>
        </p:nvSpPr>
        <p:spPr>
          <a:xfrm>
            <a:off x="368628" y="1254037"/>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Dreptunghi 16">
            <a:extLst>
              <a:ext uri="{FF2B5EF4-FFF2-40B4-BE49-F238E27FC236}">
                <a16:creationId xmlns:a16="http://schemas.microsoft.com/office/drawing/2014/main" id="{5F37A0F1-7B92-C453-157E-1CF343FA9F67}"/>
              </a:ext>
            </a:extLst>
          </p:cNvPr>
          <p:cNvSpPr/>
          <p:nvPr/>
        </p:nvSpPr>
        <p:spPr>
          <a:xfrm>
            <a:off x="646042" y="3218273"/>
            <a:ext cx="4334520" cy="6108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9" name="Săgeată: dreapta 18">
            <a:extLst>
              <a:ext uri="{FF2B5EF4-FFF2-40B4-BE49-F238E27FC236}">
                <a16:creationId xmlns:a16="http://schemas.microsoft.com/office/drawing/2014/main" id="{2036598E-7C31-C979-523D-DC86DEBED905}"/>
              </a:ext>
            </a:extLst>
          </p:cNvPr>
          <p:cNvSpPr/>
          <p:nvPr/>
        </p:nvSpPr>
        <p:spPr>
          <a:xfrm>
            <a:off x="363764" y="4092778"/>
            <a:ext cx="306723" cy="243612"/>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0" name="Dreptunghi 19">
            <a:extLst>
              <a:ext uri="{FF2B5EF4-FFF2-40B4-BE49-F238E27FC236}">
                <a16:creationId xmlns:a16="http://schemas.microsoft.com/office/drawing/2014/main" id="{61534742-EE62-A433-EDDA-92D5FD3FD862}"/>
              </a:ext>
            </a:extLst>
          </p:cNvPr>
          <p:cNvSpPr/>
          <p:nvPr/>
        </p:nvSpPr>
        <p:spPr>
          <a:xfrm>
            <a:off x="6095999" y="346647"/>
            <a:ext cx="5257801" cy="6210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2" name="Săgeată: dreapta 21">
            <a:extLst>
              <a:ext uri="{FF2B5EF4-FFF2-40B4-BE49-F238E27FC236}">
                <a16:creationId xmlns:a16="http://schemas.microsoft.com/office/drawing/2014/main" id="{0D5E265A-FCD0-2A30-881F-F8A605CD75F6}"/>
              </a:ext>
            </a:extLst>
          </p:cNvPr>
          <p:cNvSpPr/>
          <p:nvPr/>
        </p:nvSpPr>
        <p:spPr>
          <a:xfrm>
            <a:off x="5801701" y="1215421"/>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3" name="Dreptunghi 22">
            <a:extLst>
              <a:ext uri="{FF2B5EF4-FFF2-40B4-BE49-F238E27FC236}">
                <a16:creationId xmlns:a16="http://schemas.microsoft.com/office/drawing/2014/main" id="{9D2FB05F-131F-BDCE-F841-34E5CD109EE4}"/>
              </a:ext>
            </a:extLst>
          </p:cNvPr>
          <p:cNvSpPr/>
          <p:nvPr/>
        </p:nvSpPr>
        <p:spPr>
          <a:xfrm>
            <a:off x="6094553" y="3228425"/>
            <a:ext cx="4948808" cy="8411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25" name="Săgeată: dreapta 24">
            <a:extLst>
              <a:ext uri="{FF2B5EF4-FFF2-40B4-BE49-F238E27FC236}">
                <a16:creationId xmlns:a16="http://schemas.microsoft.com/office/drawing/2014/main" id="{89AB5210-C0F3-1AC1-7EFD-833BA5ECCDF6}"/>
              </a:ext>
            </a:extLst>
          </p:cNvPr>
          <p:cNvSpPr/>
          <p:nvPr/>
        </p:nvSpPr>
        <p:spPr>
          <a:xfrm>
            <a:off x="5800079" y="4336390"/>
            <a:ext cx="322036" cy="247687"/>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13590884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arn(inVertical)">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2" grpId="0" animBg="1"/>
      <p:bldP spid="23"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B65365-4521-4F81-B6BD-11364F3F1A43}"/>
              </a:ext>
            </a:extLst>
          </p:cNvPr>
          <p:cNvSpPr>
            <a:spLocks noGrp="1"/>
          </p:cNvSpPr>
          <p:nvPr>
            <p:ph type="title"/>
          </p:nvPr>
        </p:nvSpPr>
        <p:spPr>
          <a:xfrm>
            <a:off x="411365" y="2967695"/>
            <a:ext cx="1706460" cy="469477"/>
          </a:xfrm>
        </p:spPr>
        <p:txBody>
          <a:bodyPr rtlCol="0">
            <a:normAutofit/>
          </a:bodyPr>
          <a:lstStyle/>
          <a:p>
            <a:pPr rtl="0"/>
            <a:r>
              <a:rPr lang="ro-RO" sz="3000" dirty="0"/>
              <a:t>LINK-uri</a:t>
            </a:r>
          </a:p>
        </p:txBody>
      </p:sp>
      <p:sp>
        <p:nvSpPr>
          <p:cNvPr id="3" name="Substituent text 2">
            <a:extLst>
              <a:ext uri="{FF2B5EF4-FFF2-40B4-BE49-F238E27FC236}">
                <a16:creationId xmlns:a16="http://schemas.microsoft.com/office/drawing/2014/main" id="{85D5E241-5BDF-4E31-AEE3-F95545B01405}"/>
              </a:ext>
            </a:extLst>
          </p:cNvPr>
          <p:cNvSpPr>
            <a:spLocks noGrp="1"/>
          </p:cNvSpPr>
          <p:nvPr>
            <p:ph type="body" idx="1"/>
          </p:nvPr>
        </p:nvSpPr>
        <p:spPr>
          <a:xfrm>
            <a:off x="4085693" y="1000725"/>
            <a:ext cx="3356042" cy="4403416"/>
          </a:xfrm>
        </p:spPr>
        <p:txBody>
          <a:bodyPr rtlCol="0">
            <a:normAutofit/>
          </a:bodyPr>
          <a:lstStyle/>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www.brandportal.uponor.com</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www.bricknbolt.com</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www.happho.com</a:t>
            </a:r>
            <a:endParaRPr lang="ro-RO" b="1" dirty="0">
              <a:solidFill>
                <a:srgbClr val="0070C0"/>
              </a:solidFill>
              <a:ea typeface="Calibri" panose="020F0502020204030204" pitchFamily="34" charset="0"/>
              <a:cs typeface="Calibri" panose="020F0502020204030204" pitchFamily="34" charset="0"/>
            </a:endParaRPr>
          </a:p>
          <a:p>
            <a:pPr marL="342900" indent="-342900" rtl="0">
              <a:buClr>
                <a:srgbClr val="00B0F0"/>
              </a:buClr>
              <a:buAutoNum type="arabicPeriod"/>
            </a:pPr>
            <a:r>
              <a:rPr lang="en-US" b="1" dirty="0">
                <a:solidFill>
                  <a:srgbClr val="0070C0"/>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www.</a:t>
            </a:r>
            <a:r>
              <a:rPr lang="ro-RO" b="1" dirty="0">
                <a:solidFill>
                  <a:srgbClr val="0070C0"/>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issuu.com</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www.kerato.ro</a:t>
            </a:r>
            <a:endParaRPr lang="en-US"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en-US" dirty="0">
                <a:solidFill>
                  <a:srgbClr val="0070C0"/>
                </a:solidFill>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www.</a:t>
            </a:r>
            <a:r>
              <a:rPr lang="ro-RO" dirty="0">
                <a:solidFill>
                  <a:srgbClr val="0070C0"/>
                </a:solidFill>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magazin.asro.ro</a:t>
            </a:r>
            <a:endParaRPr lang="ro-RO"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www.ro.ifanpiping.com</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www.tedandbrosplumbing.com</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www.tubimax.ro</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www.vasion.ro</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dirty="0">
                <a:solidFill>
                  <a:srgbClr val="0070C0"/>
                </a:solidFill>
                <a:ea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www.youtube.com</a:t>
            </a:r>
            <a:endParaRPr lang="ro-RO" dirty="0">
              <a:solidFill>
                <a:srgbClr val="0070C0"/>
              </a:solidFill>
              <a:ea typeface="Calibri" panose="020F0502020204030204" pitchFamily="34" charset="0"/>
              <a:cs typeface="Calibri" panose="020F0502020204030204" pitchFamily="34" charset="0"/>
            </a:endParaRPr>
          </a:p>
          <a:p>
            <a:pPr marL="342900" indent="-342900" rtl="0">
              <a:buAutoNum type="arabicPeriod"/>
            </a:pPr>
            <a:endParaRPr lang="ro-RO" dirty="0"/>
          </a:p>
          <a:p>
            <a:pPr rtl="0"/>
            <a:endParaRPr lang="ro-RO" dirty="0"/>
          </a:p>
          <a:p>
            <a:pPr marL="342900" indent="-342900" rtl="0">
              <a:buAutoNum type="arabicPeriod"/>
            </a:pPr>
            <a:endParaRPr lang="ro-RO" dirty="0"/>
          </a:p>
          <a:p>
            <a:pPr marL="342900" indent="-342900" rtl="0">
              <a:buAutoNum type="arabicPeriod"/>
            </a:pPr>
            <a:endParaRPr lang="ro-RO" dirty="0"/>
          </a:p>
          <a:p>
            <a:pPr marL="342900" indent="-342900" rtl="0">
              <a:buAutoNum type="arabicPeriod"/>
            </a:pPr>
            <a:endParaRPr lang="ro-RO" dirty="0"/>
          </a:p>
        </p:txBody>
      </p:sp>
      <p:sp>
        <p:nvSpPr>
          <p:cNvPr id="6" name="Substituent număr diapozitiv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rtlCol="0"/>
          <a:lstStyle/>
          <a:p>
            <a:pPr rtl="0"/>
            <a:fld id="{8D581BC7-E183-40DB-AC97-C19EA4EB8894}" type="slidenum">
              <a:rPr lang="ro-RO" smtClean="0"/>
              <a:t>25</a:t>
            </a:fld>
            <a:endParaRPr lang="ro-RO" dirty="0"/>
          </a:p>
        </p:txBody>
      </p:sp>
      <p:sp>
        <p:nvSpPr>
          <p:cNvPr id="5" name="Substituent subsol 4">
            <a:extLst>
              <a:ext uri="{FF2B5EF4-FFF2-40B4-BE49-F238E27FC236}">
                <a16:creationId xmlns:a16="http://schemas.microsoft.com/office/drawing/2014/main" id="{9ECDF3C5-F687-4A1D-AFCF-1BADF8B9E327}"/>
              </a:ext>
            </a:extLst>
          </p:cNvPr>
          <p:cNvSpPr>
            <a:spLocks noGrp="1"/>
          </p:cNvSpPr>
          <p:nvPr>
            <p:ph type="ftr" sz="quarter" idx="11"/>
          </p:nvPr>
        </p:nvSpPr>
        <p:spPr/>
        <p:txBody>
          <a:bodyPr rtlCol="0"/>
          <a:lstStyle/>
          <a:p>
            <a:pPr rtl="0"/>
            <a:r>
              <a:rPr lang="ro-RO" dirty="0"/>
              <a:t>Bibliografie</a:t>
            </a:r>
          </a:p>
        </p:txBody>
      </p:sp>
      <p:sp>
        <p:nvSpPr>
          <p:cNvPr id="4" name="Substituent dată 3">
            <a:extLst>
              <a:ext uri="{FF2B5EF4-FFF2-40B4-BE49-F238E27FC236}">
                <a16:creationId xmlns:a16="http://schemas.microsoft.com/office/drawing/2014/main" id="{8BEA012A-C1D5-4E0A-AEFE-277577B1067F}"/>
              </a:ext>
            </a:extLst>
          </p:cNvPr>
          <p:cNvSpPr>
            <a:spLocks noGrp="1"/>
          </p:cNvSpPr>
          <p:nvPr>
            <p:ph type="dt" sz="half" idx="10"/>
          </p:nvPr>
        </p:nvSpPr>
        <p:spPr/>
        <p:txBody>
          <a:bodyPr rtlCol="0"/>
          <a:lstStyle/>
          <a:p>
            <a:pPr rtl="0"/>
            <a:r>
              <a:rPr lang="ro-RO" dirty="0"/>
              <a:t>29.10.2025</a:t>
            </a:r>
          </a:p>
        </p:txBody>
      </p:sp>
      <p:pic>
        <p:nvPicPr>
          <p:cNvPr id="13" name="Substituent imagine 19" descr="Fundal abstract">
            <a:extLst>
              <a:ext uri="{FF2B5EF4-FFF2-40B4-BE49-F238E27FC236}">
                <a16:creationId xmlns:a16="http://schemas.microsoft.com/office/drawing/2014/main" id="{D9B69383-22D8-7774-AF77-F5E2907E50F7}"/>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0" y="4018498"/>
            <a:ext cx="2529191" cy="1549664"/>
          </a:xfrm>
          <a:prstGeom prst="rect">
            <a:avLst/>
          </a:prstGeom>
        </p:spPr>
      </p:pic>
    </p:spTree>
    <p:extLst>
      <p:ext uri="{BB962C8B-B14F-4D97-AF65-F5344CB8AC3E}">
        <p14:creationId xmlns:p14="http://schemas.microsoft.com/office/powerpoint/2010/main" val="3507090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a:xfrm>
            <a:off x="521965" y="2467164"/>
            <a:ext cx="3834424" cy="459140"/>
          </a:xfrm>
        </p:spPr>
        <p:txBody>
          <a:bodyPr rtlCol="0">
            <a:normAutofit/>
          </a:bodyPr>
          <a:lstStyle/>
          <a:p>
            <a:pPr algn="ctr" rtl="0"/>
            <a:r>
              <a:rPr lang="ro-RO" sz="3000" dirty="0"/>
              <a:t>Conducte sau țevi ?</a:t>
            </a:r>
          </a:p>
        </p:txBody>
      </p:sp>
      <p:sp>
        <p:nvSpPr>
          <p:cNvPr id="5" name="Substituent text 4">
            <a:extLst>
              <a:ext uri="{FF2B5EF4-FFF2-40B4-BE49-F238E27FC236}">
                <a16:creationId xmlns:a16="http://schemas.microsoft.com/office/drawing/2014/main" id="{C7BC30F8-1890-4494-869A-DCD11E9F5FF4}"/>
              </a:ext>
            </a:extLst>
          </p:cNvPr>
          <p:cNvSpPr>
            <a:spLocks noGrp="1"/>
          </p:cNvSpPr>
          <p:nvPr>
            <p:ph type="body" idx="14"/>
          </p:nvPr>
        </p:nvSpPr>
        <p:spPr>
          <a:xfrm>
            <a:off x="523566" y="3174425"/>
            <a:ext cx="5308560" cy="1225095"/>
          </a:xfrm>
        </p:spPr>
        <p:txBody>
          <a:bodyPr rtlCol="0">
            <a:noAutofit/>
          </a:bodyPr>
          <a:lstStyle/>
          <a:p>
            <a:pPr algn="just"/>
            <a:r>
              <a:rPr lang="ro-RO" sz="1800" dirty="0">
                <a:latin typeface="Calibri" panose="020F0502020204030204" pitchFamily="34" charset="0"/>
                <a:ea typeface="Calibri" panose="020F0502020204030204" pitchFamily="34" charset="0"/>
                <a:cs typeface="Calibri" panose="020F0502020204030204" pitchFamily="34" charset="0"/>
              </a:rPr>
              <a:t>Diferența dintre conducte și țevi este adesea subtilă, iar termenii sunt folosiți uneori interschimbabil, dar există câteva diferențe importante în funcție de contextul tehnic</a:t>
            </a:r>
            <a:r>
              <a:rPr lang="en-US" sz="1800" dirty="0">
                <a:latin typeface="Calibri" panose="020F0502020204030204" pitchFamily="34" charset="0"/>
                <a:ea typeface="Calibri" panose="020F0502020204030204" pitchFamily="34" charset="0"/>
                <a:cs typeface="Calibri" panose="020F0502020204030204" pitchFamily="34" charset="0"/>
              </a:rPr>
              <a:t>.</a:t>
            </a:r>
            <a:endParaRPr lang="ro-RO" sz="1800" dirty="0">
              <a:latin typeface="Calibri" panose="020F0502020204030204" pitchFamily="34" charset="0"/>
              <a:ea typeface="Calibri" panose="020F0502020204030204" pitchFamily="34" charset="0"/>
              <a:cs typeface="Calibri" panose="020F0502020204030204" pitchFamily="34" charset="0"/>
            </a:endParaRP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680480"/>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a:t>3</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p:txBody>
          <a:bodyPr rtlCol="0"/>
          <a:lstStyle/>
          <a:p>
            <a:pPr rtl="0"/>
            <a:r>
              <a:rPr lang="ro-RO" dirty="0"/>
              <a:t>Definiții</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ro-RO" dirty="0"/>
              <a:t>29.10.2025</a:t>
            </a:r>
          </a:p>
        </p:txBody>
      </p:sp>
      <p:sp>
        <p:nvSpPr>
          <p:cNvPr id="9" name="CasetăText 8">
            <a:extLst>
              <a:ext uri="{FF2B5EF4-FFF2-40B4-BE49-F238E27FC236}">
                <a16:creationId xmlns:a16="http://schemas.microsoft.com/office/drawing/2014/main" id="{FF2FC008-FAEE-AA28-38F6-4C9B348C9B9F}"/>
              </a:ext>
            </a:extLst>
          </p:cNvPr>
          <p:cNvSpPr txBox="1"/>
          <p:nvPr/>
        </p:nvSpPr>
        <p:spPr>
          <a:xfrm>
            <a:off x="6353216" y="2989759"/>
            <a:ext cx="5430370"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 Tipuri de conducte [</a:t>
            </a:r>
            <a:r>
              <a:rPr lang="ro-RO" b="1" dirty="0">
                <a:solidFill>
                  <a:schemeClr val="bg2"/>
                </a:solidFill>
                <a:ea typeface="Calibri" panose="020F0502020204030204" pitchFamily="34" charset="0"/>
                <a:cs typeface="Calibri" panose="020F0502020204030204" pitchFamily="34" charset="0"/>
                <a:hlinkClick r:id="rId4"/>
              </a:rPr>
              <a:t>tedandbrosplumbing.com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3" name="Imagine 2">
            <a:extLst>
              <a:ext uri="{FF2B5EF4-FFF2-40B4-BE49-F238E27FC236}">
                <a16:creationId xmlns:a16="http://schemas.microsoft.com/office/drawing/2014/main" id="{CF9D50AD-C1CB-2196-1231-B733997E4C3F}"/>
              </a:ext>
            </a:extLst>
          </p:cNvPr>
          <p:cNvPicPr>
            <a:picLocks noChangeAspect="1"/>
          </p:cNvPicPr>
          <p:nvPr/>
        </p:nvPicPr>
        <p:blipFill>
          <a:blip r:embed="rId6"/>
          <a:stretch>
            <a:fillRect/>
          </a:stretch>
        </p:blipFill>
        <p:spPr>
          <a:xfrm>
            <a:off x="6707747" y="268468"/>
            <a:ext cx="4721309" cy="2656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asetăText 9">
            <a:extLst>
              <a:ext uri="{FF2B5EF4-FFF2-40B4-BE49-F238E27FC236}">
                <a16:creationId xmlns:a16="http://schemas.microsoft.com/office/drawing/2014/main" id="{7D0B5F99-6C7F-6F14-E295-3D782D3DDBC5}"/>
              </a:ext>
            </a:extLst>
          </p:cNvPr>
          <p:cNvSpPr txBox="1"/>
          <p:nvPr/>
        </p:nvSpPr>
        <p:spPr>
          <a:xfrm>
            <a:off x="434416" y="4321509"/>
            <a:ext cx="5310161" cy="1477328"/>
          </a:xfrm>
          <a:prstGeom prst="rect">
            <a:avLst/>
          </a:prstGeom>
          <a:noFill/>
        </p:spPr>
        <p:txBody>
          <a:bodyPr wrap="square">
            <a:spAutoFit/>
          </a:bodyPr>
          <a:lstStyle/>
          <a:p>
            <a:pPr algn="just"/>
            <a:r>
              <a:rPr lang="ro-RO" u="sng" dirty="0">
                <a:latin typeface="Calibri" panose="020F0502020204030204" pitchFamily="34" charset="0"/>
                <a:ea typeface="Calibri" panose="020F0502020204030204" pitchFamily="34" charset="0"/>
                <a:cs typeface="Calibri" panose="020F0502020204030204" pitchFamily="34" charset="0"/>
              </a:rPr>
              <a:t>Conductele</a:t>
            </a:r>
            <a:r>
              <a:rPr lang="ro-RO" dirty="0">
                <a:latin typeface="Calibri" panose="020F0502020204030204" pitchFamily="34" charset="0"/>
                <a:ea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sunt sisteme de transport destinate să transporte fluide pe distanțe mari sau în rețele complexe</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sunt </a:t>
            </a:r>
            <a:r>
              <a:rPr lang="ro-RO" b="1" u="sng" dirty="0">
                <a:latin typeface="Calibri" panose="020F0502020204030204" pitchFamily="34" charset="0"/>
                <a:ea typeface="Calibri" panose="020F0502020204030204" pitchFamily="34" charset="0"/>
                <a:cs typeface="Calibri" panose="020F0502020204030204" pitchFamily="34" charset="0"/>
              </a:rPr>
              <a:t>dimensionate după diametrul interior</a:t>
            </a:r>
            <a:r>
              <a:rPr lang="ro-RO" dirty="0">
                <a:latin typeface="Calibri" panose="020F0502020204030204" pitchFamily="34" charset="0"/>
                <a:ea typeface="Calibri" panose="020F0502020204030204" pitchFamily="34" charset="0"/>
                <a:cs typeface="Calibri" panose="020F0502020204030204" pitchFamily="34" charset="0"/>
              </a:rPr>
              <a:t> (pentru a reflecta capacitatea de transport)</a:t>
            </a:r>
          </a:p>
        </p:txBody>
      </p:sp>
      <p:sp>
        <p:nvSpPr>
          <p:cNvPr id="15" name="CasetăText 14">
            <a:extLst>
              <a:ext uri="{FF2B5EF4-FFF2-40B4-BE49-F238E27FC236}">
                <a16:creationId xmlns:a16="http://schemas.microsoft.com/office/drawing/2014/main" id="{D31DA3DA-8EF7-64C3-D9FE-06C1132A9340}"/>
              </a:ext>
            </a:extLst>
          </p:cNvPr>
          <p:cNvSpPr txBox="1"/>
          <p:nvPr/>
        </p:nvSpPr>
        <p:spPr>
          <a:xfrm>
            <a:off x="6506393" y="3498910"/>
            <a:ext cx="5162041" cy="2308324"/>
          </a:xfrm>
          <a:prstGeom prst="rect">
            <a:avLst/>
          </a:prstGeom>
          <a:noFill/>
        </p:spPr>
        <p:txBody>
          <a:bodyPr wrap="square">
            <a:spAutoFit/>
          </a:bodyPr>
          <a:lstStyle/>
          <a:p>
            <a:pPr algn="just"/>
            <a:r>
              <a:rPr lang="ro-RO" u="sng" dirty="0">
                <a:latin typeface="Calibri" panose="020F0502020204030204" pitchFamily="34" charset="0"/>
                <a:ea typeface="Calibri" panose="020F0502020204030204" pitchFamily="34" charset="0"/>
                <a:cs typeface="Calibri" panose="020F0502020204030204" pitchFamily="34" charset="0"/>
              </a:rPr>
              <a:t>Țevile</a:t>
            </a:r>
            <a:r>
              <a:rPr lang="ro-RO" dirty="0">
                <a:latin typeface="Calibri" panose="020F0502020204030204" pitchFamily="34" charset="0"/>
                <a:ea typeface="Calibri" panose="020F0502020204030204" pitchFamily="34" charset="0"/>
                <a:cs typeface="Calibri" panose="020F0502020204030204" pitchFamily="34" charset="0"/>
              </a:rPr>
              <a:t> sunt elemente cilindrice, goale, destinate să transporte fluide (lichide sau gaze) sau să constituie componente structurale</a:t>
            </a:r>
          </a:p>
          <a:p>
            <a:pPr marL="285750" indent="-285750" algn="just">
              <a:buFont typeface="Wingdings" panose="05000000000000000000" pitchFamily="2" charset="2"/>
              <a:buChar char="§"/>
            </a:pPr>
            <a:r>
              <a:rPr lang="ro-RO" dirty="0">
                <a:latin typeface="Calibri" panose="020F0502020204030204" pitchFamily="34" charset="0"/>
                <a:ea typeface="Calibri" panose="020F0502020204030204" pitchFamily="34" charset="0"/>
                <a:cs typeface="Calibri" panose="020F0502020204030204" pitchFamily="34" charset="0"/>
              </a:rPr>
              <a:t>sunt </a:t>
            </a:r>
            <a:r>
              <a:rPr lang="ro-RO" b="1" u="sng" dirty="0">
                <a:latin typeface="Calibri" panose="020F0502020204030204" pitchFamily="34" charset="0"/>
                <a:ea typeface="Calibri" panose="020F0502020204030204" pitchFamily="34" charset="0"/>
                <a:cs typeface="Calibri" panose="020F0502020204030204" pitchFamily="34" charset="0"/>
              </a:rPr>
              <a:t>dimensionate de obicei după diametrul exterior</a:t>
            </a: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ro-RO" u="sng" dirty="0">
                <a:latin typeface="Calibri" panose="020F0502020204030204" pitchFamily="34" charset="0"/>
                <a:ea typeface="Calibri" panose="020F0502020204030204" pitchFamily="34" charset="0"/>
                <a:cs typeface="Calibri" panose="020F0502020204030204" pitchFamily="34" charset="0"/>
              </a:rPr>
              <a:t>pot avea rol structural</a:t>
            </a:r>
            <a:r>
              <a:rPr lang="ro-RO" dirty="0">
                <a:latin typeface="Calibri" panose="020F0502020204030204" pitchFamily="34" charset="0"/>
                <a:ea typeface="Calibri" panose="020F0502020204030204" pitchFamily="34" charset="0"/>
                <a:cs typeface="Calibri" panose="020F0502020204030204" pitchFamily="34" charset="0"/>
              </a:rPr>
              <a:t>, de exemplu în construcția de cadre metalice sau structuri de susținere, nu doar pentru transportul fluidelor</a:t>
            </a:r>
          </a:p>
        </p:txBody>
      </p:sp>
      <p:pic>
        <p:nvPicPr>
          <p:cNvPr id="17" name="Imagine 16">
            <a:extLst>
              <a:ext uri="{FF2B5EF4-FFF2-40B4-BE49-F238E27FC236}">
                <a16:creationId xmlns:a16="http://schemas.microsoft.com/office/drawing/2014/main" id="{BDE63A2A-0FE7-E685-1226-4F341F894D48}"/>
              </a:ext>
            </a:extLst>
          </p:cNvPr>
          <p:cNvPicPr>
            <a:picLocks noChangeAspect="1"/>
          </p:cNvPicPr>
          <p:nvPr/>
        </p:nvPicPr>
        <p:blipFill>
          <a:blip r:embed="rId6"/>
          <a:stretch>
            <a:fillRect/>
          </a:stretch>
        </p:blipFill>
        <p:spPr>
          <a:xfrm>
            <a:off x="6632491" y="268468"/>
            <a:ext cx="4721309" cy="2656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3B9280C7-F2C8-2395-5824-3A6E2149B68C}"/>
              </a:ext>
            </a:extLst>
          </p:cNvPr>
          <p:cNvSpPr>
            <a:spLocks noGrp="1"/>
          </p:cNvSpPr>
          <p:nvPr>
            <p:ph type="ftr" sz="quarter" idx="11"/>
          </p:nvPr>
        </p:nvSpPr>
        <p:spPr/>
        <p:txBody>
          <a:bodyPr anchor="ctr">
            <a:normAutofit/>
          </a:bodyPr>
          <a:lstStyle/>
          <a:p>
            <a:pPr rtl="0">
              <a:spcAft>
                <a:spcPts val="600"/>
              </a:spcAft>
            </a:pPr>
            <a:r>
              <a:rPr lang="ro-RO" dirty="0"/>
              <a:t>Conducte pentru instalații</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a:t>4</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013253" y="22010"/>
            <a:ext cx="5319712" cy="757237"/>
          </a:xfrm>
        </p:spPr>
        <p:txBody>
          <a:bodyPr rtlCol="0">
            <a:noAutofit/>
          </a:bodyPr>
          <a:lstStyle/>
          <a:p>
            <a:pPr rtl="0"/>
            <a:r>
              <a:rPr lang="ro-RO" sz="2600" u="sng" dirty="0">
                <a:latin typeface="Calibri" panose="020F0502020204030204" pitchFamily="34" charset="0"/>
                <a:ea typeface="Calibri" panose="020F0502020204030204" pitchFamily="34" charset="0"/>
                <a:cs typeface="Calibri" panose="020F0502020204030204" pitchFamily="34" charset="0"/>
              </a:rPr>
              <a:t>Tipuri de conducte pentru instalații</a:t>
            </a:r>
            <a:endParaRPr lang="ro-RO" sz="2600" u="sng" dirty="0">
              <a:solidFill>
                <a:schemeClr val="tx1"/>
              </a:solidFill>
            </a:endParaRPr>
          </a:p>
        </p:txBody>
      </p:sp>
      <p:pic>
        <p:nvPicPr>
          <p:cNvPr id="9" name="Imagine 8">
            <a:extLst>
              <a:ext uri="{FF2B5EF4-FFF2-40B4-BE49-F238E27FC236}">
                <a16:creationId xmlns:a16="http://schemas.microsoft.com/office/drawing/2014/main" id="{A911C26A-69E3-00FA-C978-31864CBFE0AC}"/>
              </a:ext>
            </a:extLst>
          </p:cNvPr>
          <p:cNvPicPr>
            <a:picLocks noChangeAspect="1"/>
          </p:cNvPicPr>
          <p:nvPr/>
        </p:nvPicPr>
        <p:blipFill>
          <a:blip r:embed="rId4"/>
          <a:stretch>
            <a:fillRect/>
          </a:stretch>
        </p:blipFill>
        <p:spPr>
          <a:xfrm>
            <a:off x="461583" y="680480"/>
            <a:ext cx="3307006" cy="1467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ine 10">
            <a:extLst>
              <a:ext uri="{FF2B5EF4-FFF2-40B4-BE49-F238E27FC236}">
                <a16:creationId xmlns:a16="http://schemas.microsoft.com/office/drawing/2014/main" id="{1F324A81-8E49-79BC-290A-A065EACF007B}"/>
              </a:ext>
            </a:extLst>
          </p:cNvPr>
          <p:cNvPicPr>
            <a:picLocks noChangeAspect="1"/>
          </p:cNvPicPr>
          <p:nvPr/>
        </p:nvPicPr>
        <p:blipFill>
          <a:blip r:embed="rId5"/>
          <a:stretch>
            <a:fillRect/>
          </a:stretch>
        </p:blipFill>
        <p:spPr>
          <a:xfrm>
            <a:off x="461583" y="3211817"/>
            <a:ext cx="3307006" cy="15679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0" name="Picture 6" descr="Types of Plumbing Pipes used in Building Construction – happho">
            <a:extLst>
              <a:ext uri="{FF2B5EF4-FFF2-40B4-BE49-F238E27FC236}">
                <a16:creationId xmlns:a16="http://schemas.microsoft.com/office/drawing/2014/main" id="{237A8016-D557-C473-454D-A4E2999343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6953" y="3604614"/>
            <a:ext cx="2725288" cy="20439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Tevi PVC | Tuburi Drenaj | Teava si Fitinguri Canalizare - Tubimax.ro">
            <a:extLst>
              <a:ext uri="{FF2B5EF4-FFF2-40B4-BE49-F238E27FC236}">
                <a16:creationId xmlns:a16="http://schemas.microsoft.com/office/drawing/2014/main" id="{C73264FE-E735-1E5A-C8F3-42A4A37C2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1545" y="3979624"/>
            <a:ext cx="2334745" cy="1899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CasetăText 11">
            <a:extLst>
              <a:ext uri="{FF2B5EF4-FFF2-40B4-BE49-F238E27FC236}">
                <a16:creationId xmlns:a16="http://schemas.microsoft.com/office/drawing/2014/main" id="{17447EC0-2A42-2C6E-2830-5014D54D67F0}"/>
              </a:ext>
            </a:extLst>
          </p:cNvPr>
          <p:cNvSpPr txBox="1"/>
          <p:nvPr/>
        </p:nvSpPr>
        <p:spPr>
          <a:xfrm>
            <a:off x="461583" y="2152712"/>
            <a:ext cx="3307006"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 Conducte din cupru [</a:t>
            </a:r>
            <a:r>
              <a:rPr lang="ro-RO" b="1" dirty="0">
                <a:solidFill>
                  <a:schemeClr val="bg2"/>
                </a:solidFill>
                <a:ea typeface="Calibri" panose="020F0502020204030204" pitchFamily="34" charset="0"/>
                <a:cs typeface="Calibri" panose="020F0502020204030204" pitchFamily="34" charset="0"/>
                <a:hlinkClick r:id="rId8"/>
              </a:rPr>
              <a:t>bricknbolt.com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7339FE72-B855-DA1B-5162-FC5678CFF060}"/>
              </a:ext>
            </a:extLst>
          </p:cNvPr>
          <p:cNvSpPr txBox="1"/>
          <p:nvPr/>
        </p:nvSpPr>
        <p:spPr>
          <a:xfrm>
            <a:off x="480017" y="4879358"/>
            <a:ext cx="3307006"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3 Conducte din Ol-Ng [</a:t>
            </a:r>
            <a:r>
              <a:rPr lang="ro-RO" b="1" dirty="0">
                <a:solidFill>
                  <a:schemeClr val="bg2"/>
                </a:solidFill>
                <a:ea typeface="Calibri" panose="020F0502020204030204" pitchFamily="34" charset="0"/>
                <a:cs typeface="Calibri" panose="020F0502020204030204" pitchFamily="34" charset="0"/>
                <a:hlinkClick r:id="rId8"/>
              </a:rPr>
              <a:t>bricknbolt.com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4" name="CasetăText 13">
            <a:extLst>
              <a:ext uri="{FF2B5EF4-FFF2-40B4-BE49-F238E27FC236}">
                <a16:creationId xmlns:a16="http://schemas.microsoft.com/office/drawing/2014/main" id="{585A1CA8-99B9-8662-DD78-2D3F33583BCF}"/>
              </a:ext>
            </a:extLst>
          </p:cNvPr>
          <p:cNvSpPr txBox="1"/>
          <p:nvPr/>
        </p:nvSpPr>
        <p:spPr>
          <a:xfrm>
            <a:off x="4106953" y="5709044"/>
            <a:ext cx="272528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5 Conducte din Ol-Zn [</a:t>
            </a:r>
            <a:r>
              <a:rPr lang="ro-RO" b="1" dirty="0">
                <a:solidFill>
                  <a:schemeClr val="bg2"/>
                </a:solidFill>
                <a:ea typeface="Calibri" panose="020F0502020204030204" pitchFamily="34" charset="0"/>
                <a:cs typeface="Calibri" panose="020F0502020204030204" pitchFamily="34" charset="0"/>
                <a:hlinkClick r:id="rId10"/>
              </a:rPr>
              <a:t>happho.com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7" name="CasetăText 16">
            <a:extLst>
              <a:ext uri="{FF2B5EF4-FFF2-40B4-BE49-F238E27FC236}">
                <a16:creationId xmlns:a16="http://schemas.microsoft.com/office/drawing/2014/main" id="{AE23CB88-DECB-8B0F-6041-F2390129E612}"/>
              </a:ext>
            </a:extLst>
          </p:cNvPr>
          <p:cNvSpPr txBox="1"/>
          <p:nvPr/>
        </p:nvSpPr>
        <p:spPr>
          <a:xfrm>
            <a:off x="7398318" y="5878720"/>
            <a:ext cx="222119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7 Conducte din PVC-KG [</a:t>
            </a:r>
            <a:r>
              <a:rPr lang="ro-RO" b="1" dirty="0">
                <a:solidFill>
                  <a:schemeClr val="bg2"/>
                </a:solidFill>
                <a:ea typeface="Calibri" panose="020F0502020204030204" pitchFamily="34" charset="0"/>
                <a:cs typeface="Calibri" panose="020F0502020204030204" pitchFamily="34" charset="0"/>
                <a:hlinkClick r:id="rId11"/>
              </a:rPr>
              <a:t>tubimax.ro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28" name="Imagine 27">
            <a:extLst>
              <a:ext uri="{FF2B5EF4-FFF2-40B4-BE49-F238E27FC236}">
                <a16:creationId xmlns:a16="http://schemas.microsoft.com/office/drawing/2014/main" id="{2A51AC7A-3310-1BBB-9744-9C0D416001F9}"/>
              </a:ext>
            </a:extLst>
          </p:cNvPr>
          <p:cNvPicPr>
            <a:picLocks noChangeAspect="1"/>
          </p:cNvPicPr>
          <p:nvPr/>
        </p:nvPicPr>
        <p:blipFill>
          <a:blip r:embed="rId12"/>
          <a:stretch>
            <a:fillRect/>
          </a:stretch>
        </p:blipFill>
        <p:spPr>
          <a:xfrm>
            <a:off x="4106953" y="790295"/>
            <a:ext cx="2556292" cy="1640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CasetăText 28">
            <a:extLst>
              <a:ext uri="{FF2B5EF4-FFF2-40B4-BE49-F238E27FC236}">
                <a16:creationId xmlns:a16="http://schemas.microsoft.com/office/drawing/2014/main" id="{7BD6D970-E6D6-9558-FEB9-FFF6AB718F02}"/>
              </a:ext>
            </a:extLst>
          </p:cNvPr>
          <p:cNvSpPr txBox="1"/>
          <p:nvPr/>
        </p:nvSpPr>
        <p:spPr>
          <a:xfrm>
            <a:off x="3768589" y="2435802"/>
            <a:ext cx="3307006"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4 Conducte multistrat [</a:t>
            </a:r>
            <a:r>
              <a:rPr lang="ro-RO" b="1" dirty="0">
                <a:solidFill>
                  <a:schemeClr val="bg2"/>
                </a:solidFill>
                <a:ea typeface="Calibri" panose="020F0502020204030204" pitchFamily="34" charset="0"/>
                <a:cs typeface="Calibri" panose="020F0502020204030204" pitchFamily="34" charset="0"/>
                <a:hlinkClick r:id="rId13"/>
              </a:rPr>
              <a:t>ro.ifanpiping.com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31" name="Imagine 30">
            <a:extLst>
              <a:ext uri="{FF2B5EF4-FFF2-40B4-BE49-F238E27FC236}">
                <a16:creationId xmlns:a16="http://schemas.microsoft.com/office/drawing/2014/main" id="{24684F50-54E1-4B79-018C-58159C5443F5}"/>
              </a:ext>
            </a:extLst>
          </p:cNvPr>
          <p:cNvPicPr>
            <a:picLocks noChangeAspect="1"/>
          </p:cNvPicPr>
          <p:nvPr/>
        </p:nvPicPr>
        <p:blipFill>
          <a:blip r:embed="rId14"/>
          <a:stretch>
            <a:fillRect/>
          </a:stretch>
        </p:blipFill>
        <p:spPr>
          <a:xfrm>
            <a:off x="6959732" y="1113567"/>
            <a:ext cx="2829212" cy="1598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CasetăText 31">
            <a:extLst>
              <a:ext uri="{FF2B5EF4-FFF2-40B4-BE49-F238E27FC236}">
                <a16:creationId xmlns:a16="http://schemas.microsoft.com/office/drawing/2014/main" id="{F736E612-FC1F-D278-CBDF-46E4327E937D}"/>
              </a:ext>
            </a:extLst>
          </p:cNvPr>
          <p:cNvSpPr txBox="1"/>
          <p:nvPr/>
        </p:nvSpPr>
        <p:spPr>
          <a:xfrm>
            <a:off x="6769910" y="2754830"/>
            <a:ext cx="3307006"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6 Conducte PEX [</a:t>
            </a:r>
            <a:r>
              <a:rPr lang="ro-RO" b="1" dirty="0">
                <a:solidFill>
                  <a:schemeClr val="bg2"/>
                </a:solidFill>
                <a:ea typeface="Calibri" panose="020F0502020204030204" pitchFamily="34" charset="0"/>
                <a:cs typeface="Calibri" panose="020F0502020204030204" pitchFamily="34" charset="0"/>
                <a:hlinkClick r:id="rId15"/>
              </a:rPr>
              <a:t>brandportal.uponor.com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034" name="Picture 10" descr="Teava PPR verde 90mm BAENNINGER – Kerato Instal">
            <a:extLst>
              <a:ext uri="{FF2B5EF4-FFF2-40B4-BE49-F238E27FC236}">
                <a16:creationId xmlns:a16="http://schemas.microsoft.com/office/drawing/2014/main" id="{B53C79AA-A111-10CA-3898-3F308CFAF3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24247" y="772682"/>
            <a:ext cx="1675984" cy="167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3" name="CasetăText 32">
            <a:extLst>
              <a:ext uri="{FF2B5EF4-FFF2-40B4-BE49-F238E27FC236}">
                <a16:creationId xmlns:a16="http://schemas.microsoft.com/office/drawing/2014/main" id="{20DD3096-8309-A5B9-DD91-955F3FCBB673}"/>
              </a:ext>
            </a:extLst>
          </p:cNvPr>
          <p:cNvSpPr txBox="1"/>
          <p:nvPr/>
        </p:nvSpPr>
        <p:spPr>
          <a:xfrm>
            <a:off x="10224247" y="2469805"/>
            <a:ext cx="1690467"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8 Conducta PPR [</a:t>
            </a:r>
            <a:r>
              <a:rPr lang="ro-RO" b="1" dirty="0">
                <a:solidFill>
                  <a:schemeClr val="bg2"/>
                </a:solidFill>
                <a:ea typeface="Calibri" panose="020F0502020204030204" pitchFamily="34" charset="0"/>
                <a:cs typeface="Calibri" panose="020F0502020204030204" pitchFamily="34" charset="0"/>
                <a:hlinkClick r:id="rId17"/>
              </a:rPr>
              <a:t>kerato.ro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038" name="Picture 14" descr="TEAVA / TUB PE PENTRU APA - Vasion">
            <a:extLst>
              <a:ext uri="{FF2B5EF4-FFF2-40B4-BE49-F238E27FC236}">
                <a16:creationId xmlns:a16="http://schemas.microsoft.com/office/drawing/2014/main" id="{85FDD1F3-02C5-EE0E-4E35-DE333C03D6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109029" y="3536767"/>
            <a:ext cx="1652387" cy="16523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4" name="CasetăText 33">
            <a:extLst>
              <a:ext uri="{FF2B5EF4-FFF2-40B4-BE49-F238E27FC236}">
                <a16:creationId xmlns:a16="http://schemas.microsoft.com/office/drawing/2014/main" id="{988F4627-88A2-4645-6EDD-89BFCDA200EE}"/>
              </a:ext>
            </a:extLst>
          </p:cNvPr>
          <p:cNvSpPr txBox="1"/>
          <p:nvPr/>
        </p:nvSpPr>
        <p:spPr>
          <a:xfrm>
            <a:off x="9962109" y="5211250"/>
            <a:ext cx="194622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9 Conducte HDPE [</a:t>
            </a:r>
            <a:r>
              <a:rPr lang="ro-RO" b="1" dirty="0">
                <a:solidFill>
                  <a:schemeClr val="bg2"/>
                </a:solidFill>
                <a:ea typeface="Calibri" panose="020F0502020204030204" pitchFamily="34" charset="0"/>
                <a:cs typeface="Calibri" panose="020F0502020204030204" pitchFamily="34" charset="0"/>
                <a:hlinkClick r:id="rId19"/>
              </a:rPr>
              <a:t>vasion.ro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764296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Conducte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5</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832947" y="396019"/>
            <a:ext cx="3353862" cy="382587"/>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CONDUCTE DIN CUPRU</a:t>
            </a:r>
            <a:r>
              <a:rPr lang="en-US" sz="2400" u="sng" dirty="0">
                <a:latin typeface="Calibri" panose="020F0502020204030204" pitchFamily="34" charset="0"/>
                <a:ea typeface="Calibri" panose="020F0502020204030204" pitchFamily="34" charset="0"/>
                <a:cs typeface="Calibri" panose="020F0502020204030204" pitchFamily="34" charset="0"/>
              </a:rPr>
              <a:t> </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373725" y="396019"/>
            <a:ext cx="6104106" cy="5078313"/>
          </a:xfrm>
          <a:prstGeom prst="rect">
            <a:avLst/>
          </a:prstGeom>
          <a:noFill/>
        </p:spPr>
        <p:txBody>
          <a:bodyPr wrap="square">
            <a:spAutoFit/>
          </a:bodyPr>
          <a:lstStyle/>
          <a:p>
            <a:r>
              <a:rPr lang="ro-RO" b="1" dirty="0">
                <a:latin typeface="Calibri" panose="020F0502020204030204" pitchFamily="34" charset="0"/>
                <a:ea typeface="Calibri" panose="020F0502020204030204" pitchFamily="34" charset="0"/>
                <a:cs typeface="Calibri" panose="020F0502020204030204" pitchFamily="34" charset="0"/>
              </a:rPr>
              <a:t>Avantaje ale utilizării conductelor din cupru:</a:t>
            </a:r>
          </a:p>
          <a:p>
            <a:endParaRPr lang="ro-RO"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solidFill>
                  <a:schemeClr val="bg2"/>
                </a:solidFill>
                <a:latin typeface="Calibri" panose="020F0502020204030204" pitchFamily="34" charset="0"/>
                <a:ea typeface="Calibri" panose="020F0502020204030204" pitchFamily="34" charset="0"/>
                <a:cs typeface="Calibri" panose="020F0502020204030204" pitchFamily="34" charset="0"/>
              </a:rPr>
              <a:t>Durabilitate și rezistență la coroziune</a:t>
            </a:r>
            <a:r>
              <a:rPr lang="ro-RO" dirty="0">
                <a:latin typeface="Calibri" panose="020F0502020204030204" pitchFamily="34" charset="0"/>
                <a:ea typeface="Calibri" panose="020F0502020204030204" pitchFamily="34" charset="0"/>
                <a:cs typeface="Calibri" panose="020F0502020204030204" pitchFamily="34" charset="0"/>
              </a:rPr>
              <a:t>: cuprul este foarte rezistent la coroziune, în special în cazul apei potabile. Acest lucru face conductele din cupru să aibă o durată de viață lungă, fără riscul de deteriorare semnificativă din cauza ruginii sau coroziunii.</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latin typeface="Calibri" panose="020F0502020204030204" pitchFamily="34" charset="0"/>
                <a:ea typeface="Calibri" panose="020F0502020204030204" pitchFamily="34" charset="0"/>
                <a:cs typeface="Calibri" panose="020F0502020204030204" pitchFamily="34" charset="0"/>
              </a:rPr>
              <a:t>Igienic și sigur pentru apă potabilă</a:t>
            </a:r>
            <a:r>
              <a:rPr lang="ro-RO" dirty="0">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cuprul are proprietăți anti-microbiene</a:t>
            </a:r>
            <a:r>
              <a:rPr lang="ro-RO" dirty="0">
                <a:latin typeface="Calibri" panose="020F0502020204030204" pitchFamily="34" charset="0"/>
                <a:ea typeface="Calibri" panose="020F0502020204030204" pitchFamily="34" charset="0"/>
                <a:cs typeface="Calibri" panose="020F0502020204030204" pitchFamily="34" charset="0"/>
              </a:rPr>
              <a:t>, ceea ce îl face o alegere populară pentru rețelele de apă potabilă. Este unul dintre cele mai sigure materiale pentru transportul apei potabile, deoarece inhibă dezvoltarea bacteriilor.</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latin typeface="Calibri" panose="020F0502020204030204" pitchFamily="34" charset="0"/>
                <a:ea typeface="Calibri" panose="020F0502020204030204" pitchFamily="34" charset="0"/>
                <a:cs typeface="Calibri" panose="020F0502020204030204" pitchFamily="34" charset="0"/>
              </a:rPr>
              <a:t>Rezistență la temperaturi ridicate și joase</a:t>
            </a:r>
            <a:r>
              <a:rPr lang="ro-RO" dirty="0">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cuprul poate rezista la fluctuații de temperatură</a:t>
            </a:r>
            <a:r>
              <a:rPr lang="ro-RO" dirty="0">
                <a:latin typeface="Calibri" panose="020F0502020204030204" pitchFamily="34" charset="0"/>
                <a:ea typeface="Calibri" panose="020F0502020204030204" pitchFamily="34" charset="0"/>
                <a:cs typeface="Calibri" panose="020F0502020204030204" pitchFamily="34" charset="0"/>
              </a:rPr>
              <a:t>, făcându-l ideal pentru sisteme care implică atât apă rece, cât și apă caldă, sau chiar pentru transportul fluidelor la temperaturi foarte mari.</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6688131" y="1077406"/>
            <a:ext cx="5130144" cy="4801314"/>
          </a:xfrm>
          <a:prstGeom prst="rect">
            <a:avLst/>
          </a:prstGeom>
          <a:noFill/>
        </p:spPr>
        <p:txBody>
          <a:bodyPr wrap="square">
            <a:spAutoFit/>
          </a:bodyPr>
          <a:lstStyle/>
          <a:p>
            <a:pPr marL="285750" indent="-285750" algn="just">
              <a:buFont typeface="Arial" panose="020B0604020202020204" pitchFamily="34" charset="0"/>
              <a:buChar char="•"/>
            </a:pPr>
            <a:r>
              <a:rPr lang="ro-RO" u="sng" dirty="0">
                <a:latin typeface="Calibri" panose="020F0502020204030204" pitchFamily="34" charset="0"/>
                <a:ea typeface="Calibri" panose="020F0502020204030204" pitchFamily="34" charset="0"/>
                <a:cs typeface="Calibri" panose="020F0502020204030204" pitchFamily="34" charset="0"/>
              </a:rPr>
              <a:t>Flexibilitate și maleabilitate</a:t>
            </a:r>
            <a:r>
              <a:rPr lang="ro-RO" dirty="0">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conductele din cupru sunt relativ ușor de îndoit și de modelat</a:t>
            </a:r>
            <a:r>
              <a:rPr lang="ro-RO" dirty="0">
                <a:latin typeface="Calibri" panose="020F0502020204030204" pitchFamily="34" charset="0"/>
                <a:ea typeface="Calibri" panose="020F0502020204030204" pitchFamily="34" charset="0"/>
                <a:cs typeface="Calibri" panose="020F0502020204030204" pitchFamily="34" charset="0"/>
              </a:rPr>
              <a:t>, ceea ce le permite să fie montate în zone dificile sau în spații înguste. Acest lucru facilitează instalarea lor în clădiri și în locuri unde alte materiale ar putea fi mai greu de folosit.</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latin typeface="Calibri" panose="020F0502020204030204" pitchFamily="34" charset="0"/>
                <a:ea typeface="Calibri" panose="020F0502020204030204" pitchFamily="34" charset="0"/>
                <a:cs typeface="Calibri" panose="020F0502020204030204" pitchFamily="34" charset="0"/>
              </a:rPr>
              <a:t>Fiabilitate în timp</a:t>
            </a:r>
            <a:r>
              <a:rPr lang="ro-RO" dirty="0">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cuprul își păstrează forma și proprietățile mecanice pe termen lung</a:t>
            </a:r>
            <a:r>
              <a:rPr lang="ro-RO" dirty="0">
                <a:latin typeface="Calibri" panose="020F0502020204030204" pitchFamily="34" charset="0"/>
                <a:ea typeface="Calibri" panose="020F0502020204030204" pitchFamily="34" charset="0"/>
                <a:cs typeface="Calibri" panose="020F0502020204030204" pitchFamily="34" charset="0"/>
              </a:rPr>
              <a:t>, chiar și în condiții dure. Această stabilitate mecanică face ca conductele din cupru să fie fiabile și să necesite mai puține reparații sau înlocuiri.</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latin typeface="Calibri" panose="020F0502020204030204" pitchFamily="34" charset="0"/>
                <a:ea typeface="Calibri" panose="020F0502020204030204" pitchFamily="34" charset="0"/>
                <a:cs typeface="Calibri" panose="020F0502020204030204" pitchFamily="34" charset="0"/>
              </a:rPr>
              <a:t>Material reciclabil</a:t>
            </a:r>
            <a:r>
              <a:rPr lang="ro-RO" dirty="0">
                <a:latin typeface="Calibri" panose="020F0502020204030204" pitchFamily="34" charset="0"/>
                <a:ea typeface="Calibri" panose="020F0502020204030204" pitchFamily="34" charset="0"/>
                <a:cs typeface="Calibri" panose="020F0502020204030204" pitchFamily="34" charset="0"/>
              </a:rPr>
              <a:t>: cuprul este un material ușor reciclabil, ceea ce reduce impactul asupra mediului și poate reduce costurile prin reutilizarea acestui metal.</a:t>
            </a:r>
          </a:p>
        </p:txBody>
      </p:sp>
    </p:spTree>
    <p:extLst>
      <p:ext uri="{BB962C8B-B14F-4D97-AF65-F5344CB8AC3E}">
        <p14:creationId xmlns:p14="http://schemas.microsoft.com/office/powerpoint/2010/main" val="3821453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Conducte din cupru</a:t>
            </a:r>
            <a:endParaRPr lang="ro-RO" noProof="0" dirty="0"/>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6</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7873853" y="489186"/>
            <a:ext cx="3350027" cy="382587"/>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CONDUCTE DIN CUPRU</a:t>
            </a:r>
            <a:r>
              <a:rPr lang="en-US" sz="2400" u="sng" dirty="0">
                <a:latin typeface="Calibri" panose="020F0502020204030204" pitchFamily="34" charset="0"/>
                <a:ea typeface="Calibri" panose="020F0502020204030204" pitchFamily="34" charset="0"/>
                <a:cs typeface="Calibri" panose="020F0502020204030204" pitchFamily="34" charset="0"/>
              </a:rPr>
              <a:t>  </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380676" y="169465"/>
            <a:ext cx="6314406" cy="5709255"/>
          </a:xfrm>
          <a:prstGeom prst="rect">
            <a:avLst/>
          </a:prstGeom>
          <a:noFill/>
        </p:spPr>
        <p:txBody>
          <a:bodyPr wrap="square">
            <a:spAutoFit/>
          </a:bodyPr>
          <a:lstStyle/>
          <a:p>
            <a:pPr>
              <a:spcAft>
                <a:spcPts val="600"/>
              </a:spcAft>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Dezavantaje ale utilizării conductelor din cupru:</a:t>
            </a:r>
          </a:p>
          <a:p>
            <a:pPr marL="285750" indent="-285750" algn="just">
              <a:buFont typeface="Arial" panose="020B0604020202020204" pitchFamily="34" charset="0"/>
              <a:buChar char="•"/>
            </a:pPr>
            <a:r>
              <a:rPr lang="ro-RO" u="sng" dirty="0">
                <a:solidFill>
                  <a:schemeClr val="tx2"/>
                </a:solidFill>
                <a:latin typeface="Calibri" panose="020F0502020204030204" pitchFamily="34" charset="0"/>
                <a:ea typeface="Calibri" panose="020F0502020204030204" pitchFamily="34" charset="0"/>
                <a:cs typeface="Calibri" panose="020F0502020204030204" pitchFamily="34" charset="0"/>
              </a:rPr>
              <a:t>Cost ridicat</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unul dintre cele mai mari dezavantaje ale conductelor din cupru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este prețul ridicat comparativ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cu alte materiale, cum ar fi PVC-ul sau polietilena. Costurile ridicate atât pentru material, cât și pentru manoperă fac ca instalarea conductelor din cupru să fie mai scumpă.</a:t>
            </a:r>
          </a:p>
          <a:p>
            <a:pPr marL="285750" indent="-285750" algn="just">
              <a:buFont typeface="Arial" panose="020B0604020202020204" pitchFamily="34" charset="0"/>
              <a:buChar char="•"/>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solidFill>
                  <a:schemeClr val="tx2"/>
                </a:solidFill>
                <a:latin typeface="Calibri" panose="020F0502020204030204" pitchFamily="34" charset="0"/>
                <a:ea typeface="Calibri" panose="020F0502020204030204" pitchFamily="34" charset="0"/>
                <a:cs typeface="Calibri" panose="020F0502020204030204" pitchFamily="34" charset="0"/>
              </a:rPr>
              <a:t>Susceptibil la furt</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datorită valorii ridicate a cuprului,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conductele pot deveni o țintă pentru hoți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în special pe șantierele de construcții neprotejate.</a:t>
            </a:r>
          </a:p>
          <a:p>
            <a:pPr marL="285750" indent="-285750" algn="just">
              <a:buFont typeface="Arial" panose="020B0604020202020204" pitchFamily="34" charset="0"/>
              <a:buChar char="•"/>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solidFill>
                  <a:schemeClr val="tx2"/>
                </a:solidFill>
                <a:latin typeface="Calibri" panose="020F0502020204030204" pitchFamily="34" charset="0"/>
                <a:ea typeface="Calibri" panose="020F0502020204030204" pitchFamily="34" charset="0"/>
                <a:cs typeface="Calibri" panose="020F0502020204030204" pitchFamily="34" charset="0"/>
              </a:rPr>
              <a:t>Corodarea în medii acide sau alcaline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deși cuprul este rezistent la coroziune, el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poate totuși suferi daune în medii extrem de acide sau alcaline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în special dacă apa conține anumite substanțe chimice care pot afecta cuprul în timp.</a:t>
            </a:r>
          </a:p>
          <a:p>
            <a:pPr marL="285750" indent="-285750" algn="just">
              <a:buFont typeface="Arial" panose="020B0604020202020204" pitchFamily="34" charset="0"/>
              <a:buChar char="•"/>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solidFill>
                  <a:schemeClr val="tx2"/>
                </a:solidFill>
                <a:latin typeface="Calibri" panose="020F0502020204030204" pitchFamily="34" charset="0"/>
                <a:ea typeface="Calibri" panose="020F0502020204030204" pitchFamily="34" charset="0"/>
                <a:cs typeface="Calibri" panose="020F0502020204030204" pitchFamily="34" charset="0"/>
              </a:rPr>
              <a:t>Necesită îmbinări speciale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îmbinările conductelor din cupru necesită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fie sudură (lipire moale sau tare), fie fitinguri speciale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ceea ce poate complica și crește costurile instalării comparativ cu materialele care folosesc îmbinări mecanice mai simple.</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7093049" y="1175468"/>
            <a:ext cx="4658718" cy="4801314"/>
          </a:xfrm>
          <a:prstGeom prst="rect">
            <a:avLst/>
          </a:prstGeom>
          <a:noFill/>
        </p:spPr>
        <p:txBody>
          <a:bodyPr wrap="square">
            <a:spAutoFit/>
          </a:bodyPr>
          <a:lstStyle/>
          <a:p>
            <a:pPr marL="285750" indent="-285750" algn="just">
              <a:buFont typeface="Arial" panose="020B0604020202020204" pitchFamily="34" charset="0"/>
              <a:buChar char="•"/>
            </a:pPr>
            <a:r>
              <a:rPr lang="ro-RO" u="sng" dirty="0">
                <a:solidFill>
                  <a:schemeClr val="tx2"/>
                </a:solidFill>
                <a:latin typeface="Calibri" panose="020F0502020204030204" pitchFamily="34" charset="0"/>
                <a:ea typeface="Calibri" panose="020F0502020204030204" pitchFamily="34" charset="0"/>
                <a:cs typeface="Calibri" panose="020F0502020204030204" pitchFamily="34" charset="0"/>
              </a:rPr>
              <a:t>Conductivitate termică ridicată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cuprul are o conductivitate termică foarte mare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ceea ce înseamnă că pierde rapid căldura. Acest lucru poate reprezenta un dezavantaj în anumite sisteme de încălzire sau în instalațiile unde se dorește păstrarea temperaturii fluidului transportat. Astfel, conductele din cupru pot necesita o izolare suplimentară pentru a preveni pierderile de căldură.</a:t>
            </a:r>
          </a:p>
          <a:p>
            <a:pPr marL="285750" indent="-285750" algn="just">
              <a:buFont typeface="Arial" panose="020B0604020202020204" pitchFamily="34" charset="0"/>
              <a:buChar char="•"/>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ro-RO" u="sng" dirty="0">
                <a:solidFill>
                  <a:schemeClr val="tx2"/>
                </a:solidFill>
                <a:latin typeface="Calibri" panose="020F0502020204030204" pitchFamily="34" charset="0"/>
                <a:ea typeface="Calibri" panose="020F0502020204030204" pitchFamily="34" charset="0"/>
                <a:cs typeface="Calibri" panose="020F0502020204030204" pitchFamily="34" charset="0"/>
              </a:rPr>
              <a:t>Greutatea mai mare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cuprul este un material mai greu decât alte materiale plastice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(de exemplu, PVC sau PEX), ceea ce poate face manipularea și instalarea mai dificile, în special pentru dimensiuni mai mari de conducte.</a:t>
            </a:r>
          </a:p>
        </p:txBody>
      </p:sp>
    </p:spTree>
    <p:extLst>
      <p:ext uri="{BB962C8B-B14F-4D97-AF65-F5344CB8AC3E}">
        <p14:creationId xmlns:p14="http://schemas.microsoft.com/office/powerpoint/2010/main" val="2464958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29.10.2025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7</a:t>
            </a:fld>
            <a:endParaRPr lang="ro-RO" noProof="0"/>
          </a:p>
        </p:txBody>
      </p:sp>
      <p:sp>
        <p:nvSpPr>
          <p:cNvPr id="6" name="CasetăText 5">
            <a:extLst>
              <a:ext uri="{FF2B5EF4-FFF2-40B4-BE49-F238E27FC236}">
                <a16:creationId xmlns:a16="http://schemas.microsoft.com/office/drawing/2014/main" id="{592F22AF-83D4-5810-844C-1BC971025A07}"/>
              </a:ext>
            </a:extLst>
          </p:cNvPr>
          <p:cNvSpPr txBox="1"/>
          <p:nvPr/>
        </p:nvSpPr>
        <p:spPr>
          <a:xfrm>
            <a:off x="2498016" y="5878720"/>
            <a:ext cx="7333653"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1  </a:t>
            </a:r>
            <a:r>
              <a:rPr lang="en-US" b="1" dirty="0" err="1">
                <a:solidFill>
                  <a:schemeClr val="tx2"/>
                </a:solidFill>
                <a:ea typeface="Calibri" panose="020F0502020204030204" pitchFamily="34" charset="0"/>
                <a:cs typeface="Calibri" panose="020F0502020204030204" pitchFamily="34" charset="0"/>
              </a:rPr>
              <a:t>Tipuri</a:t>
            </a:r>
            <a:r>
              <a:rPr lang="en-US" b="1" dirty="0">
                <a:solidFill>
                  <a:schemeClr val="tx2"/>
                </a:solidFill>
                <a:ea typeface="Calibri" panose="020F0502020204030204" pitchFamily="34" charset="0"/>
                <a:cs typeface="Calibri" panose="020F0502020204030204" pitchFamily="34" charset="0"/>
              </a:rPr>
              <a:t> de</a:t>
            </a:r>
            <a:r>
              <a:rPr lang="ro-RO" b="1" dirty="0">
                <a:solidFill>
                  <a:schemeClr val="tx2"/>
                </a:solidFill>
                <a:ea typeface="Calibri" panose="020F0502020204030204" pitchFamily="34" charset="0"/>
                <a:cs typeface="Calibri" panose="020F0502020204030204" pitchFamily="34" charset="0"/>
              </a:rPr>
              <a:t> conducte din cupru [</a:t>
            </a:r>
            <a:r>
              <a:rPr lang="ro-RO" b="1" dirty="0">
                <a:solidFill>
                  <a:schemeClr val="tx2"/>
                </a:solidFill>
                <a:ea typeface="Calibri" panose="020F0502020204030204" pitchFamily="34" charset="0"/>
                <a:cs typeface="Calibri" panose="020F0502020204030204" pitchFamily="34" charset="0"/>
                <a:hlinkClick r:id="rId3"/>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3" name="Media online 2" title="Types of Copper Pipe">
            <a:hlinkClick r:id="" action="ppaction://media"/>
            <a:extLst>
              <a:ext uri="{FF2B5EF4-FFF2-40B4-BE49-F238E27FC236}">
                <a16:creationId xmlns:a16="http://schemas.microsoft.com/office/drawing/2014/main" id="{18347F2F-BFDB-9CAA-9663-DD5414215A9D}"/>
              </a:ext>
            </a:extLst>
          </p:cNvPr>
          <p:cNvPicPr>
            <a:picLocks noRot="1" noChangeAspect="1"/>
          </p:cNvPicPr>
          <p:nvPr>
            <a:videoFile r:link="rId1"/>
          </p:nvPr>
        </p:nvPicPr>
        <p:blipFill>
          <a:blip r:embed="rId4"/>
          <a:stretch>
            <a:fillRect/>
          </a:stretch>
        </p:blipFill>
        <p:spPr>
          <a:xfrm>
            <a:off x="1263295" y="273771"/>
            <a:ext cx="9803093" cy="5534417"/>
          </a:xfrm>
          <a:prstGeom prst="rect">
            <a:avLst/>
          </a:prstGeom>
        </p:spPr>
      </p:pic>
      <p:sp>
        <p:nvSpPr>
          <p:cNvPr id="5" name="Substituent subsol 2">
            <a:extLst>
              <a:ext uri="{FF2B5EF4-FFF2-40B4-BE49-F238E27FC236}">
                <a16:creationId xmlns:a16="http://schemas.microsoft.com/office/drawing/2014/main" id="{9A774C30-0981-92EA-0404-C6F4DF3A3D03}"/>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Conducte din cupru</a:t>
            </a:r>
            <a:endParaRPr lang="ro-RO" noProof="0" dirty="0"/>
          </a:p>
        </p:txBody>
      </p:sp>
    </p:spTree>
    <p:extLst>
      <p:ext uri="{BB962C8B-B14F-4D97-AF65-F5344CB8AC3E}">
        <p14:creationId xmlns:p14="http://schemas.microsoft.com/office/powerpoint/2010/main" val="1537621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a:xfrm>
            <a:off x="10016836" y="5878720"/>
            <a:ext cx="1336964" cy="298800"/>
          </a:xfrm>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Procesul de fabricație a conductelor din cupru</a:t>
            </a: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8</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4766553" y="149859"/>
            <a:ext cx="7051722"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PROCESUL DE FABRICAȚIE A CONDUCTELOR DIN CUPRU</a:t>
            </a:r>
            <a:r>
              <a:rPr lang="en-US" sz="2400" u="sng" dirty="0">
                <a:latin typeface="Calibri" panose="020F0502020204030204" pitchFamily="34" charset="0"/>
                <a:ea typeface="Calibri" panose="020F0502020204030204" pitchFamily="34" charset="0"/>
                <a:cs typeface="Calibri" panose="020F0502020204030204" pitchFamily="34" charset="0"/>
              </a:rPr>
              <a:t> </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373725" y="680480"/>
            <a:ext cx="6104106" cy="4801314"/>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1. Extracția și rafinarea cuprului</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Extracția: Cuprul este extras din minereuri, precum </a:t>
            </a:r>
            <a:r>
              <a:rPr lang="ro-RO" dirty="0" err="1">
                <a:latin typeface="Calibri" panose="020F0502020204030204" pitchFamily="34" charset="0"/>
                <a:ea typeface="Calibri" panose="020F0502020204030204" pitchFamily="34" charset="0"/>
                <a:cs typeface="Calibri" panose="020F0502020204030204" pitchFamily="34" charset="0"/>
              </a:rPr>
              <a:t>cuprita</a:t>
            </a:r>
            <a:r>
              <a:rPr lang="ro-RO" dirty="0">
                <a:latin typeface="Calibri" panose="020F0502020204030204" pitchFamily="34" charset="0"/>
                <a:ea typeface="Calibri" panose="020F0502020204030204" pitchFamily="34" charset="0"/>
                <a:cs typeface="Calibri" panose="020F0502020204030204" pitchFamily="34" charset="0"/>
              </a:rPr>
              <a:t> sau calcopirita, prin procese miniere. După extracție, minereul este procesat pentru a separa cuprul de alte impurități.</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Rafinarea: Cuprul brut extras este apoi rafinat pentru a atinge o puritate ridicată (peste 99%), folosind metode precum </a:t>
            </a:r>
            <a:r>
              <a:rPr lang="ro-RO" dirty="0" err="1">
                <a:latin typeface="Calibri" panose="020F0502020204030204" pitchFamily="34" charset="0"/>
                <a:ea typeface="Calibri" panose="020F0502020204030204" pitchFamily="34" charset="0"/>
                <a:cs typeface="Calibri" panose="020F0502020204030204" pitchFamily="34" charset="0"/>
              </a:rPr>
              <a:t>electro</a:t>
            </a:r>
            <a:r>
              <a:rPr lang="ro-RO" dirty="0">
                <a:latin typeface="Calibri" panose="020F0502020204030204" pitchFamily="34" charset="0"/>
                <a:ea typeface="Calibri" panose="020F0502020204030204" pitchFamily="34" charset="0"/>
                <a:cs typeface="Calibri" panose="020F0502020204030204" pitchFamily="34" charset="0"/>
              </a:rPr>
              <a:t>-rafinarea sau topirea. În această etapă, impuritățile sunt îndepărtate, iar cuprul devine suficient de pur pentru a fi utilizat în aplicații industriale.</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2. Turnarea cuprului</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După rafinare, cuprul pur este topit la temperaturi înalte (peste 1000°C) într-un cuptor specializat.</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Cuprul lichid este turnat în matrițe pentru a forma lingouri sau bare cilindrice, care reprezintă materia primă pentru următoarele etape de procesare.</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6688131" y="949807"/>
            <a:ext cx="5130144" cy="5078313"/>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3. Laminarea la cald</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Lingourile sau barele cilindrice de cupru sunt încălzite din nou și trecute printr-un proces de laminare la cald. În această etapă, materialul este presat și modelat, reducându-se treptat în diametru și alungindu-se pentru a începe să ia forma unui tub lung.</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Laminarea la cald reduce grosimea materialului și îmbunătățește omogenitatea și structura cristalografică a cuprului, făcându-l mai ușor de prelucrat în următoarele etape.</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4. Extrudarea (Extrudarea cuprului)</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Extrudarea este o etapă esențială în care materialul cilindric este forțat printr-o matriță specială pentru a da forma conductei. Aceasta definește diametrul și grosimea peretelui conductei.</a:t>
            </a:r>
          </a:p>
        </p:txBody>
      </p:sp>
    </p:spTree>
    <p:extLst>
      <p:ext uri="{BB962C8B-B14F-4D97-AF65-F5344CB8AC3E}">
        <p14:creationId xmlns:p14="http://schemas.microsoft.com/office/powerpoint/2010/main" val="24657119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29.10.2025</a:t>
            </a:r>
          </a:p>
        </p:txBody>
      </p:sp>
      <p:sp>
        <p:nvSpPr>
          <p:cNvPr id="6" name="Substituent subsol 2">
            <a:extLst>
              <a:ext uri="{FF2B5EF4-FFF2-40B4-BE49-F238E27FC236}">
                <a16:creationId xmlns:a16="http://schemas.microsoft.com/office/drawing/2014/main" id="{98425C2E-0440-DE17-2F75-0AA8711B6D3F}"/>
              </a:ext>
            </a:extLst>
          </p:cNvPr>
          <p:cNvSpPr>
            <a:spLocks noGrp="1"/>
          </p:cNvSpPr>
          <p:nvPr>
            <p:ph type="ftr" sz="quarter" idx="11"/>
          </p:nvPr>
        </p:nvSpPr>
        <p:spPr/>
        <p:txBody>
          <a:bodyPr anchor="ctr">
            <a:normAutofit/>
          </a:bodyPr>
          <a:lstStyle/>
          <a:p>
            <a:pPr rtl="0">
              <a:spcAft>
                <a:spcPts val="600"/>
              </a:spcAft>
            </a:pPr>
            <a:r>
              <a:rPr lang="ro-RO" dirty="0"/>
              <a:t>Procesul de fabricație a conductelor din cupru</a:t>
            </a:r>
          </a:p>
        </p:txBody>
      </p:sp>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9</a:t>
            </a:fld>
            <a:endParaRPr lang="ro-RO" dirty="0"/>
          </a:p>
        </p:txBody>
      </p:sp>
      <p:sp>
        <p:nvSpPr>
          <p:cNvPr id="5" name="Titlu 4">
            <a:extLst>
              <a:ext uri="{FF2B5EF4-FFF2-40B4-BE49-F238E27FC236}">
                <a16:creationId xmlns:a16="http://schemas.microsoft.com/office/drawing/2014/main" id="{FF93F71D-1663-42FA-A91E-FA23F03F0287}"/>
              </a:ext>
            </a:extLst>
          </p:cNvPr>
          <p:cNvSpPr>
            <a:spLocks noGrp="1"/>
          </p:cNvSpPr>
          <p:nvPr>
            <p:ph type="title" idx="4294967295"/>
          </p:nvPr>
        </p:nvSpPr>
        <p:spPr>
          <a:xfrm>
            <a:off x="4854103" y="43638"/>
            <a:ext cx="7061450" cy="539892"/>
          </a:xfrm>
        </p:spPr>
        <p:txBody>
          <a:bodyPr rtlCol="0">
            <a:normAutofit fontScale="90000"/>
          </a:bodyPr>
          <a:lstStyle/>
          <a:p>
            <a:pPr rtl="0"/>
            <a:r>
              <a:rPr lang="ro-RO" sz="2400" u="sng" dirty="0">
                <a:latin typeface="Calibri" panose="020F0502020204030204" pitchFamily="34" charset="0"/>
                <a:ea typeface="Calibri" panose="020F0502020204030204" pitchFamily="34" charset="0"/>
                <a:cs typeface="Calibri" panose="020F0502020204030204" pitchFamily="34" charset="0"/>
              </a:rPr>
              <a:t>PROCESUL DE FABRICAȚIE A CONDUCTELOR DIN CUPRU</a:t>
            </a:r>
            <a:r>
              <a:rPr lang="en-US" sz="2400" u="sng" dirty="0">
                <a:latin typeface="Calibri" panose="020F0502020204030204" pitchFamily="34" charset="0"/>
                <a:ea typeface="Calibri" panose="020F0502020204030204" pitchFamily="34" charset="0"/>
                <a:cs typeface="Calibri" panose="020F0502020204030204" pitchFamily="34" charset="0"/>
              </a:rPr>
              <a:t> </a:t>
            </a:r>
            <a:endParaRPr lang="ro-RO" sz="2400" u="sng" dirty="0">
              <a:solidFill>
                <a:schemeClr val="tx1"/>
              </a:solidFill>
            </a:endParaRPr>
          </a:p>
        </p:txBody>
      </p:sp>
      <p:sp>
        <p:nvSpPr>
          <p:cNvPr id="9" name="CasetăText 8">
            <a:extLst>
              <a:ext uri="{FF2B5EF4-FFF2-40B4-BE49-F238E27FC236}">
                <a16:creationId xmlns:a16="http://schemas.microsoft.com/office/drawing/2014/main" id="{717330CE-D150-10C6-AD66-9494C2BDCE5D}"/>
              </a:ext>
            </a:extLst>
          </p:cNvPr>
          <p:cNvSpPr txBox="1"/>
          <p:nvPr/>
        </p:nvSpPr>
        <p:spPr>
          <a:xfrm>
            <a:off x="276448" y="435856"/>
            <a:ext cx="6314406" cy="5355312"/>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5. Trefilarea (Laminarea la rece)</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După extrudare, conductele de cupru sunt supuse unui proces de trefilare sau laminare la rece pentru a reduce suplimentar diametrul conductei și a-i îmbunătăți precizia dimensională. </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În timpul acestui proces, conductele sunt trecute printr-o serie de matrițe progresive, care reduc în mod controlat grosimea pereților și diametrul exterior.</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Trefilarea la rece îmbunătățește, de asemenea, proprietățile mecanice ale conductelor, făcându-le mai rezistente și mai durabile.</a:t>
            </a:r>
          </a:p>
          <a:p>
            <a:pPr algn="just"/>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6. </a:t>
            </a:r>
            <a:r>
              <a:rPr lang="ro-RO" b="1" dirty="0" err="1">
                <a:solidFill>
                  <a:schemeClr val="tx2"/>
                </a:solidFill>
                <a:latin typeface="Calibri" panose="020F0502020204030204" pitchFamily="34" charset="0"/>
                <a:ea typeface="Calibri" panose="020F0502020204030204" pitchFamily="34" charset="0"/>
                <a:cs typeface="Calibri" panose="020F0502020204030204" pitchFamily="34" charset="0"/>
              </a:rPr>
              <a:t>Recoptarea</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(Tratamentul termic)</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După trefilare, cuprul poate deveni mai rigid și fragil. Pentru a restabili maleabilitatea și flexibilitatea materialului, conductele sunt supuse unui proces de </a:t>
            </a:r>
            <a:r>
              <a:rPr lang="ro-RO" dirty="0" err="1">
                <a:latin typeface="Calibri" panose="020F0502020204030204" pitchFamily="34" charset="0"/>
                <a:ea typeface="Calibri" panose="020F0502020204030204" pitchFamily="34" charset="0"/>
                <a:cs typeface="Calibri" panose="020F0502020204030204" pitchFamily="34" charset="0"/>
              </a:rPr>
              <a:t>recoptare</a:t>
            </a:r>
            <a:r>
              <a:rPr lang="ro-RO" dirty="0">
                <a:latin typeface="Calibri" panose="020F0502020204030204" pitchFamily="34" charset="0"/>
                <a:ea typeface="Calibri" panose="020F0502020204030204" pitchFamily="34" charset="0"/>
                <a:cs typeface="Calibri" panose="020F0502020204030204" pitchFamily="34" charset="0"/>
              </a:rPr>
              <a:t> (tratament termic).</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În această etapă, conductele sunt încălzite la o temperatură controlată și apoi răcite lent, ceea ce relaxează structura internă a metalului și elimină tensiunile reziduale apărute în timpul trefilării.</a:t>
            </a:r>
          </a:p>
        </p:txBody>
      </p:sp>
      <p:sp>
        <p:nvSpPr>
          <p:cNvPr id="13" name="CasetăText 12">
            <a:extLst>
              <a:ext uri="{FF2B5EF4-FFF2-40B4-BE49-F238E27FC236}">
                <a16:creationId xmlns:a16="http://schemas.microsoft.com/office/drawing/2014/main" id="{C073E1C8-246E-2515-2EC3-32DE611565DF}"/>
              </a:ext>
            </a:extLst>
          </p:cNvPr>
          <p:cNvSpPr txBox="1"/>
          <p:nvPr/>
        </p:nvSpPr>
        <p:spPr>
          <a:xfrm>
            <a:off x="6785408" y="631840"/>
            <a:ext cx="5130144" cy="5632311"/>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7. Rectificarea și calibrarea finală</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Conductele sunt trecute prin mașini de rectificare și calibrare, care asigură că diametrul și grosimea pereților corespund specificațiilor precise. Acestea pot fi și inspectate pentru a identifica eventualele defecte.</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Procesul de calibrare garantează uniformitatea dimensională a conductelor și le pregătește pentru utilizarea în aplicații standardizate.</a:t>
            </a:r>
          </a:p>
          <a:p>
            <a:pPr marL="285750" indent="-285750"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8. Curățarea și finisarea</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După procesarea mecanică, conductele din cupru sunt curățate pentru a îndepărta eventualele impurități sau uleiuri rămase de la procesul de producție.</a:t>
            </a:r>
          </a:p>
          <a:p>
            <a:pPr marL="285750" indent="-285750"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Conductele sunt apoi polizate pentru a le oferi o suprafață netedă și finisată, ceea ce este deosebit de important pentru aplicațiile care necesită un nivel ridicat de igienă, cum ar fi instalațiile de apă potabilă.</a:t>
            </a:r>
          </a:p>
        </p:txBody>
      </p:sp>
    </p:spTree>
    <p:extLst>
      <p:ext uri="{BB962C8B-B14F-4D97-AF65-F5344CB8AC3E}">
        <p14:creationId xmlns:p14="http://schemas.microsoft.com/office/powerpoint/2010/main" val="771634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c805440cd6cf42c5ec03433d8c7f2033">
  <xsd:schema xmlns:xsd="http://www.w3.org/2001/XMLSchema" xmlns:xs="http://www.w3.org/2001/XMLSchema" xmlns:p="http://schemas.microsoft.com/office/2006/metadata/properties" xmlns:ns2="a1b380a0-b262-4a13-9203-497a21b8eee5" targetNamespace="http://schemas.microsoft.com/office/2006/metadata/properties" ma:root="true" ma:fieldsID="be49632d859e894b78667faeacf14f53"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5B5064-4760-40B3-ACB6-E9F09629D2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b380a0-b262-4a13-9203-497a21b8ee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1E8AE2-F99B-4B29-BEC8-E22FE93A9DAB}">
  <ds:schemaRefs>
    <ds:schemaRef ds:uri="http://schemas.microsoft.com/sharepoint/v3/contenttype/forms"/>
  </ds:schemaRefs>
</ds:datastoreItem>
</file>

<file path=customXml/itemProps3.xml><?xml version="1.0" encoding="utf-8"?>
<ds:datastoreItem xmlns:ds="http://schemas.openxmlformats.org/officeDocument/2006/customXml" ds:itemID="{1CCF292F-3193-4716-AFE6-49AF2FA9F8C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Prezentare futuristă</Template>
  <TotalTime>11905</TotalTime>
  <Words>3874</Words>
  <Application>Microsoft Office PowerPoint</Application>
  <PresentationFormat>Widescreen</PresentationFormat>
  <Paragraphs>351</Paragraphs>
  <Slides>26</Slides>
  <Notes>21</Notes>
  <HiddenSlides>0</HiddenSlides>
  <MMClips>2</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Temă Office</vt:lpstr>
      <vt:lpstr>ORGANE DE MAȘINI ȘI TEHNOLOGIE MECANICĂ PENTRU INSTALAȚII</vt:lpstr>
      <vt:lpstr>Conducte pentru instalații</vt:lpstr>
      <vt:lpstr>Conducte sau țevi ?</vt:lpstr>
      <vt:lpstr>Tipuri de conducte pentru instalații</vt:lpstr>
      <vt:lpstr>CONDUCTE DIN CUPRU </vt:lpstr>
      <vt:lpstr>CONDUCTE DIN CUPRU  </vt:lpstr>
      <vt:lpstr>PowerPoint Presentation</vt:lpstr>
      <vt:lpstr>PROCESUL DE FABRICAȚIE A CONDUCTELOR DIN CUPRU </vt:lpstr>
      <vt:lpstr>PROCESUL DE FABRICAȚIE A CONDUCTELOR DIN CUPRU </vt:lpstr>
      <vt:lpstr>PROCESUL DE FABRICAȚIE A CONDUCTELOR DIN CUPRU </vt:lpstr>
      <vt:lpstr>PowerPoint Presentation</vt:lpstr>
      <vt:lpstr>AMPRENTA DE CARBON</vt:lpstr>
      <vt:lpstr>AMPRENTA DE APĂ</vt:lpstr>
      <vt:lpstr>ENERGIA ÎNGLOBATĂ</vt:lpstr>
      <vt:lpstr>SISTEMUL DE STANDARDIZARE</vt:lpstr>
      <vt:lpstr>STANDARDE DE FABRICAȚIE [5]</vt:lpstr>
      <vt:lpstr>DURITATEA ȚEVILOR DE CUPRU [5]</vt:lpstr>
      <vt:lpstr>CARACTERISTICI, DIMENSIUNI, PRESIUNI ADMISIBILE [5]</vt:lpstr>
      <vt:lpstr>DILATAREA [5]</vt:lpstr>
      <vt:lpstr>MONTAJUL CONDUCTELOR [5]</vt:lpstr>
      <vt:lpstr>IZOLAREA CONDUCTELOR [5]</vt:lpstr>
      <vt:lpstr>PowerPoint Presentation</vt:lpstr>
      <vt:lpstr>PowerPoint Presentation</vt:lpstr>
      <vt:lpstr>PowerPoint Presentation</vt:lpstr>
      <vt:lpstr>LINK-uri</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ORGANE DE MAȘINI ȘI TEHNOLOGIE MECANICĂ PENTRU INSTALAȚII</dc:title>
  <dc:creator>Constantin Cilibiu</dc:creator>
  <cp:lastModifiedBy>Constantin Cilibiu</cp:lastModifiedBy>
  <cp:revision>213</cp:revision>
  <dcterms:created xsi:type="dcterms:W3CDTF">2024-09-29T10:19:39Z</dcterms:created>
  <dcterms:modified xsi:type="dcterms:W3CDTF">2025-11-03T12:49:34Z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